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m" ContentType="application/vnd.ms-excel.sheet.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97" autoAdjust="0"/>
    <p:restoredTop sz="94619" autoAdjust="0"/>
  </p:normalViewPr>
  <p:slideViewPr>
    <p:cSldViewPr snapToGrid="0">
      <p:cViewPr varScale="1">
        <p:scale>
          <a:sx n="86" d="100"/>
          <a:sy n="86" d="100"/>
        </p:scale>
        <p:origin x="3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4330F-4505-4C09-AB61-87002ED22DBF}" type="doc">
      <dgm:prSet loTypeId="urn:microsoft.com/office/officeart/2005/8/layout/hList2" loCatId="picture" qsTypeId="urn:microsoft.com/office/officeart/2005/8/quickstyle/simple1" qsCatId="simple" csTypeId="urn:microsoft.com/office/officeart/2005/8/colors/accent1_2" csCatId="accent1" phldr="1"/>
      <dgm:spPr/>
      <dgm:t>
        <a:bodyPr/>
        <a:lstStyle/>
        <a:p>
          <a:endParaRPr lang="en-IN"/>
        </a:p>
      </dgm:t>
    </dgm:pt>
    <dgm:pt modelId="{34DBEBF7-4CD0-4184-9FE8-F923BAF67999}">
      <dgm:prSet phldrT="[Text]"/>
      <dgm:spPr/>
      <dgm:t>
        <a:bodyPr/>
        <a:lstStyle/>
        <a:p>
          <a:r>
            <a:rPr lang="en-US" dirty="0"/>
            <a:t>users</a:t>
          </a:r>
          <a:endParaRPr lang="en-IN" dirty="0"/>
        </a:p>
      </dgm:t>
    </dgm:pt>
    <dgm:pt modelId="{DB7D4C56-4ADE-41E4-9717-5E6C2DF975BB}" type="parTrans" cxnId="{74D8DF77-1B17-4DE7-910C-24BD5CB830E0}">
      <dgm:prSet/>
      <dgm:spPr/>
      <dgm:t>
        <a:bodyPr/>
        <a:lstStyle/>
        <a:p>
          <a:endParaRPr lang="en-IN"/>
        </a:p>
      </dgm:t>
    </dgm:pt>
    <dgm:pt modelId="{B0B61F98-EE34-42B7-9092-B8357E8DC965}" type="sibTrans" cxnId="{74D8DF77-1B17-4DE7-910C-24BD5CB830E0}">
      <dgm:prSet/>
      <dgm:spPr/>
      <dgm:t>
        <a:bodyPr/>
        <a:lstStyle/>
        <a:p>
          <a:endParaRPr lang="en-IN"/>
        </a:p>
      </dgm:t>
    </dgm:pt>
    <dgm:pt modelId="{A324C2AB-4EEE-4B79-AF67-B5211F70B5AD}">
      <dgm:prSet phldrT="[Text]"/>
      <dgm:spPr/>
      <dgm:t>
        <a:bodyPr/>
        <a:lstStyle/>
        <a:p>
          <a:r>
            <a:rPr lang="en-US" dirty="0" err="1"/>
            <a:t>user_id</a:t>
          </a:r>
          <a:endParaRPr lang="en-IN" dirty="0"/>
        </a:p>
      </dgm:t>
    </dgm:pt>
    <dgm:pt modelId="{63B0ADA9-5A96-4F96-BA21-AEBA69805602}" type="parTrans" cxnId="{ACECE513-FD8F-4320-8866-7EE841B2186F}">
      <dgm:prSet/>
      <dgm:spPr/>
      <dgm:t>
        <a:bodyPr/>
        <a:lstStyle/>
        <a:p>
          <a:endParaRPr lang="en-IN"/>
        </a:p>
      </dgm:t>
    </dgm:pt>
    <dgm:pt modelId="{4CD004C5-AA80-487C-8D50-51D601E88783}" type="sibTrans" cxnId="{ACECE513-FD8F-4320-8866-7EE841B2186F}">
      <dgm:prSet/>
      <dgm:spPr/>
      <dgm:t>
        <a:bodyPr/>
        <a:lstStyle/>
        <a:p>
          <a:endParaRPr lang="en-IN"/>
        </a:p>
      </dgm:t>
    </dgm:pt>
    <dgm:pt modelId="{EF370EDC-3CD9-4205-82F1-A94A79B71E2A}">
      <dgm:prSet phldrT="[Text]"/>
      <dgm:spPr/>
      <dgm:t>
        <a:bodyPr/>
        <a:lstStyle/>
        <a:p>
          <a:r>
            <a:rPr lang="en-US" dirty="0" err="1"/>
            <a:t>created_at</a:t>
          </a:r>
          <a:endParaRPr lang="en-IN" dirty="0"/>
        </a:p>
      </dgm:t>
    </dgm:pt>
    <dgm:pt modelId="{278DC1D8-1145-4057-A880-9DD9057378A0}" type="parTrans" cxnId="{B556CA20-D1DE-45DB-8653-F3A2F700578C}">
      <dgm:prSet/>
      <dgm:spPr/>
      <dgm:t>
        <a:bodyPr/>
        <a:lstStyle/>
        <a:p>
          <a:endParaRPr lang="en-IN"/>
        </a:p>
      </dgm:t>
    </dgm:pt>
    <dgm:pt modelId="{7490DE00-B525-4932-9800-9B31AE3934EA}" type="sibTrans" cxnId="{B556CA20-D1DE-45DB-8653-F3A2F700578C}">
      <dgm:prSet/>
      <dgm:spPr/>
      <dgm:t>
        <a:bodyPr/>
        <a:lstStyle/>
        <a:p>
          <a:endParaRPr lang="en-IN"/>
        </a:p>
      </dgm:t>
    </dgm:pt>
    <dgm:pt modelId="{4CA19E6D-2C3F-42C9-B487-B8F6F2CFB6A9}">
      <dgm:prSet phldrT="[Text]"/>
      <dgm:spPr/>
      <dgm:t>
        <a:bodyPr/>
        <a:lstStyle/>
        <a:p>
          <a:r>
            <a:rPr lang="en-US" dirty="0"/>
            <a:t>events</a:t>
          </a:r>
          <a:endParaRPr lang="en-IN" dirty="0"/>
        </a:p>
      </dgm:t>
    </dgm:pt>
    <dgm:pt modelId="{A4F2603A-B76F-4231-AACA-D92D7FEDA182}" type="parTrans" cxnId="{F8FB774D-A004-4C64-964E-F78BD0662617}">
      <dgm:prSet/>
      <dgm:spPr/>
      <dgm:t>
        <a:bodyPr/>
        <a:lstStyle/>
        <a:p>
          <a:endParaRPr lang="en-IN"/>
        </a:p>
      </dgm:t>
    </dgm:pt>
    <dgm:pt modelId="{FD80DAED-25BE-441F-A109-AF938EFCBD5C}" type="sibTrans" cxnId="{F8FB774D-A004-4C64-964E-F78BD0662617}">
      <dgm:prSet/>
      <dgm:spPr/>
      <dgm:t>
        <a:bodyPr/>
        <a:lstStyle/>
        <a:p>
          <a:endParaRPr lang="en-IN"/>
        </a:p>
      </dgm:t>
    </dgm:pt>
    <dgm:pt modelId="{6C0B7E6A-60D8-4800-A0BA-51CD4BDACD2C}">
      <dgm:prSet phldrT="[Text]"/>
      <dgm:spPr/>
      <dgm:t>
        <a:bodyPr/>
        <a:lstStyle/>
        <a:p>
          <a:r>
            <a:rPr lang="en-US" dirty="0" err="1"/>
            <a:t>user_id</a:t>
          </a:r>
          <a:endParaRPr lang="en-IN" dirty="0"/>
        </a:p>
      </dgm:t>
    </dgm:pt>
    <dgm:pt modelId="{03E34A56-9594-4ED4-96BF-7C4C4398CAB4}" type="parTrans" cxnId="{F684EABE-5B32-45A0-BC5D-0E0310BFE1BA}">
      <dgm:prSet/>
      <dgm:spPr/>
      <dgm:t>
        <a:bodyPr/>
        <a:lstStyle/>
        <a:p>
          <a:endParaRPr lang="en-IN"/>
        </a:p>
      </dgm:t>
    </dgm:pt>
    <dgm:pt modelId="{ABEDF8C9-8DBC-4596-A546-23F058E8C9C5}" type="sibTrans" cxnId="{F684EABE-5B32-45A0-BC5D-0E0310BFE1BA}">
      <dgm:prSet/>
      <dgm:spPr/>
      <dgm:t>
        <a:bodyPr/>
        <a:lstStyle/>
        <a:p>
          <a:endParaRPr lang="en-IN"/>
        </a:p>
      </dgm:t>
    </dgm:pt>
    <dgm:pt modelId="{3E8D0D23-56D9-423E-95AE-7296D045BFFE}">
      <dgm:prSet phldrT="[Text]"/>
      <dgm:spPr/>
      <dgm:t>
        <a:bodyPr/>
        <a:lstStyle/>
        <a:p>
          <a:r>
            <a:rPr lang="en-US" dirty="0" err="1"/>
            <a:t>event_type</a:t>
          </a:r>
          <a:endParaRPr lang="en-IN" dirty="0"/>
        </a:p>
      </dgm:t>
    </dgm:pt>
    <dgm:pt modelId="{65EA9309-CE55-48E6-84AC-78099A9C022A}" type="parTrans" cxnId="{F1805DBB-67A1-4B37-A476-E96D7EA0D234}">
      <dgm:prSet/>
      <dgm:spPr/>
      <dgm:t>
        <a:bodyPr/>
        <a:lstStyle/>
        <a:p>
          <a:endParaRPr lang="en-IN"/>
        </a:p>
      </dgm:t>
    </dgm:pt>
    <dgm:pt modelId="{126DCD18-DC48-45EC-8E8E-3D704E9CDCAD}" type="sibTrans" cxnId="{F1805DBB-67A1-4B37-A476-E96D7EA0D234}">
      <dgm:prSet/>
      <dgm:spPr/>
      <dgm:t>
        <a:bodyPr/>
        <a:lstStyle/>
        <a:p>
          <a:endParaRPr lang="en-IN"/>
        </a:p>
      </dgm:t>
    </dgm:pt>
    <dgm:pt modelId="{41F05B5C-A985-4305-BA2E-74218029A6C3}">
      <dgm:prSet phldrT="[Text]"/>
      <dgm:spPr/>
      <dgm:t>
        <a:bodyPr/>
        <a:lstStyle/>
        <a:p>
          <a:r>
            <a:rPr lang="en-US" dirty="0" err="1"/>
            <a:t>email_events</a:t>
          </a:r>
          <a:endParaRPr lang="en-IN" dirty="0"/>
        </a:p>
      </dgm:t>
    </dgm:pt>
    <dgm:pt modelId="{BA6A787A-C838-4303-8D37-460ECC5829A4}" type="parTrans" cxnId="{BF6FCAE5-C634-4DC5-9122-5327F7D6F82D}">
      <dgm:prSet/>
      <dgm:spPr/>
      <dgm:t>
        <a:bodyPr/>
        <a:lstStyle/>
        <a:p>
          <a:endParaRPr lang="en-IN"/>
        </a:p>
      </dgm:t>
    </dgm:pt>
    <dgm:pt modelId="{C874DCBB-D097-48CB-9798-49226C03EEE9}" type="sibTrans" cxnId="{BF6FCAE5-C634-4DC5-9122-5327F7D6F82D}">
      <dgm:prSet/>
      <dgm:spPr/>
      <dgm:t>
        <a:bodyPr/>
        <a:lstStyle/>
        <a:p>
          <a:endParaRPr lang="en-IN"/>
        </a:p>
      </dgm:t>
    </dgm:pt>
    <dgm:pt modelId="{EA4F4870-894F-47F8-ABE7-24F8349299E5}">
      <dgm:prSet phldrT="[Text]"/>
      <dgm:spPr/>
      <dgm:t>
        <a:bodyPr/>
        <a:lstStyle/>
        <a:p>
          <a:r>
            <a:rPr lang="en-US" dirty="0" err="1"/>
            <a:t>user_id</a:t>
          </a:r>
          <a:endParaRPr lang="en-IN" dirty="0"/>
        </a:p>
      </dgm:t>
    </dgm:pt>
    <dgm:pt modelId="{B1C2AC81-722F-4A1C-A66E-A49154B4957D}" type="parTrans" cxnId="{78CDFCE1-57EC-4638-83E0-01BEDA8D97AF}">
      <dgm:prSet/>
      <dgm:spPr/>
      <dgm:t>
        <a:bodyPr/>
        <a:lstStyle/>
        <a:p>
          <a:endParaRPr lang="en-IN"/>
        </a:p>
      </dgm:t>
    </dgm:pt>
    <dgm:pt modelId="{7A167693-F498-47BD-81BE-2461D4B73787}" type="sibTrans" cxnId="{78CDFCE1-57EC-4638-83E0-01BEDA8D97AF}">
      <dgm:prSet/>
      <dgm:spPr/>
      <dgm:t>
        <a:bodyPr/>
        <a:lstStyle/>
        <a:p>
          <a:endParaRPr lang="en-IN"/>
        </a:p>
      </dgm:t>
    </dgm:pt>
    <dgm:pt modelId="{C8A0B46C-784F-452E-8C1E-9BB4F7EDF28B}">
      <dgm:prSet phldrT="[Text]"/>
      <dgm:spPr/>
      <dgm:t>
        <a:bodyPr/>
        <a:lstStyle/>
        <a:p>
          <a:r>
            <a:rPr lang="en-US" dirty="0" err="1"/>
            <a:t>occurred_at</a:t>
          </a:r>
          <a:endParaRPr lang="en-IN" dirty="0"/>
        </a:p>
      </dgm:t>
    </dgm:pt>
    <dgm:pt modelId="{A396F9AD-BC62-48ED-AA91-78F2F017DFB3}" type="parTrans" cxnId="{2D51FAC3-2577-4B35-9DEF-17A8EC72560A}">
      <dgm:prSet/>
      <dgm:spPr/>
      <dgm:t>
        <a:bodyPr/>
        <a:lstStyle/>
        <a:p>
          <a:endParaRPr lang="en-IN"/>
        </a:p>
      </dgm:t>
    </dgm:pt>
    <dgm:pt modelId="{4ECAB4C4-4F18-4EEA-8197-00E22509B359}" type="sibTrans" cxnId="{2D51FAC3-2577-4B35-9DEF-17A8EC72560A}">
      <dgm:prSet/>
      <dgm:spPr/>
      <dgm:t>
        <a:bodyPr/>
        <a:lstStyle/>
        <a:p>
          <a:endParaRPr lang="en-IN"/>
        </a:p>
      </dgm:t>
    </dgm:pt>
    <dgm:pt modelId="{516F7548-EEE2-4735-ABC8-55B824410516}">
      <dgm:prSet phldrT="[Text]"/>
      <dgm:spPr/>
      <dgm:t>
        <a:bodyPr/>
        <a:lstStyle/>
        <a:p>
          <a:r>
            <a:rPr lang="en-US" dirty="0" err="1"/>
            <a:t>company_id</a:t>
          </a:r>
          <a:endParaRPr lang="en-IN" dirty="0"/>
        </a:p>
      </dgm:t>
    </dgm:pt>
    <dgm:pt modelId="{7ED4E65C-CE08-4F6D-A43F-9F63792C8F71}" type="parTrans" cxnId="{C9E02C4A-ABA9-4B8A-8A7A-68EBD327D76A}">
      <dgm:prSet/>
      <dgm:spPr/>
      <dgm:t>
        <a:bodyPr/>
        <a:lstStyle/>
        <a:p>
          <a:endParaRPr lang="en-IN"/>
        </a:p>
      </dgm:t>
    </dgm:pt>
    <dgm:pt modelId="{F61724F6-5387-46F1-B310-24FD8D1B08E1}" type="sibTrans" cxnId="{C9E02C4A-ABA9-4B8A-8A7A-68EBD327D76A}">
      <dgm:prSet/>
      <dgm:spPr/>
      <dgm:t>
        <a:bodyPr/>
        <a:lstStyle/>
        <a:p>
          <a:endParaRPr lang="en-IN"/>
        </a:p>
      </dgm:t>
    </dgm:pt>
    <dgm:pt modelId="{E92D972F-9512-41CF-AF76-D9C869365524}">
      <dgm:prSet phldrT="[Text]"/>
      <dgm:spPr/>
      <dgm:t>
        <a:bodyPr/>
        <a:lstStyle/>
        <a:p>
          <a:r>
            <a:rPr lang="en-US" dirty="0"/>
            <a:t>language</a:t>
          </a:r>
          <a:endParaRPr lang="en-IN" dirty="0"/>
        </a:p>
      </dgm:t>
    </dgm:pt>
    <dgm:pt modelId="{4C81595E-AB6B-4D49-A011-076F9377A2CB}" type="parTrans" cxnId="{879F843B-30DD-4438-8131-B009E9785D36}">
      <dgm:prSet/>
      <dgm:spPr/>
      <dgm:t>
        <a:bodyPr/>
        <a:lstStyle/>
        <a:p>
          <a:endParaRPr lang="en-IN"/>
        </a:p>
      </dgm:t>
    </dgm:pt>
    <dgm:pt modelId="{DE071838-75B1-4DC3-BF10-9717B832A158}" type="sibTrans" cxnId="{879F843B-30DD-4438-8131-B009E9785D36}">
      <dgm:prSet/>
      <dgm:spPr/>
      <dgm:t>
        <a:bodyPr/>
        <a:lstStyle/>
        <a:p>
          <a:endParaRPr lang="en-IN"/>
        </a:p>
      </dgm:t>
    </dgm:pt>
    <dgm:pt modelId="{342B33DA-E1FA-4DB8-8EC1-BC23C47DCE62}">
      <dgm:prSet phldrT="[Text]"/>
      <dgm:spPr/>
      <dgm:t>
        <a:bodyPr/>
        <a:lstStyle/>
        <a:p>
          <a:r>
            <a:rPr lang="en-US" dirty="0" err="1"/>
            <a:t>activated_at</a:t>
          </a:r>
          <a:endParaRPr lang="en-IN" dirty="0"/>
        </a:p>
      </dgm:t>
    </dgm:pt>
    <dgm:pt modelId="{2F013F06-E2A7-415D-8852-185ECF48D47E}" type="parTrans" cxnId="{585FEA9D-F26E-4705-B832-12A7BEF566C8}">
      <dgm:prSet/>
      <dgm:spPr/>
      <dgm:t>
        <a:bodyPr/>
        <a:lstStyle/>
        <a:p>
          <a:endParaRPr lang="en-IN"/>
        </a:p>
      </dgm:t>
    </dgm:pt>
    <dgm:pt modelId="{36669661-1C77-4110-948F-6345CCC7CC67}" type="sibTrans" cxnId="{585FEA9D-F26E-4705-B832-12A7BEF566C8}">
      <dgm:prSet/>
      <dgm:spPr/>
      <dgm:t>
        <a:bodyPr/>
        <a:lstStyle/>
        <a:p>
          <a:endParaRPr lang="en-IN"/>
        </a:p>
      </dgm:t>
    </dgm:pt>
    <dgm:pt modelId="{898E1B0C-5C1B-4863-9170-B8A4DEF18919}">
      <dgm:prSet phldrT="[Text]"/>
      <dgm:spPr/>
      <dgm:t>
        <a:bodyPr/>
        <a:lstStyle/>
        <a:p>
          <a:r>
            <a:rPr lang="en-US" dirty="0"/>
            <a:t>state</a:t>
          </a:r>
          <a:endParaRPr lang="en-IN" dirty="0"/>
        </a:p>
      </dgm:t>
    </dgm:pt>
    <dgm:pt modelId="{6832A6C4-EA87-4F0D-B783-528DB77B7BA8}" type="parTrans" cxnId="{2891ACC2-CDC6-495A-892C-90E0D25660F7}">
      <dgm:prSet/>
      <dgm:spPr/>
      <dgm:t>
        <a:bodyPr/>
        <a:lstStyle/>
        <a:p>
          <a:endParaRPr lang="en-IN"/>
        </a:p>
      </dgm:t>
    </dgm:pt>
    <dgm:pt modelId="{15D1C951-86D7-431E-8911-7472CAF04885}" type="sibTrans" cxnId="{2891ACC2-CDC6-495A-892C-90E0D25660F7}">
      <dgm:prSet/>
      <dgm:spPr/>
      <dgm:t>
        <a:bodyPr/>
        <a:lstStyle/>
        <a:p>
          <a:endParaRPr lang="en-IN"/>
        </a:p>
      </dgm:t>
    </dgm:pt>
    <dgm:pt modelId="{22A63D70-B4BB-4557-8B90-E2D67F006FC9}">
      <dgm:prSet phldrT="[Text]"/>
      <dgm:spPr/>
      <dgm:t>
        <a:bodyPr/>
        <a:lstStyle/>
        <a:p>
          <a:r>
            <a:rPr lang="en-US" dirty="0" err="1"/>
            <a:t>occurred_at</a:t>
          </a:r>
          <a:endParaRPr lang="en-IN" dirty="0"/>
        </a:p>
      </dgm:t>
    </dgm:pt>
    <dgm:pt modelId="{77C10507-2544-4F53-98FB-4DE14DDF4500}" type="parTrans" cxnId="{7CA0DF33-C478-4B46-817B-C70B56F74C66}">
      <dgm:prSet/>
      <dgm:spPr/>
      <dgm:t>
        <a:bodyPr/>
        <a:lstStyle/>
        <a:p>
          <a:endParaRPr lang="en-IN"/>
        </a:p>
      </dgm:t>
    </dgm:pt>
    <dgm:pt modelId="{7702F515-B91F-4949-9745-EFD9E078FB10}" type="sibTrans" cxnId="{7CA0DF33-C478-4B46-817B-C70B56F74C66}">
      <dgm:prSet/>
      <dgm:spPr/>
      <dgm:t>
        <a:bodyPr/>
        <a:lstStyle/>
        <a:p>
          <a:endParaRPr lang="en-IN"/>
        </a:p>
      </dgm:t>
    </dgm:pt>
    <dgm:pt modelId="{F2DE517A-F472-437D-A771-E482C76A21F0}">
      <dgm:prSet phldrT="[Text]"/>
      <dgm:spPr/>
      <dgm:t>
        <a:bodyPr/>
        <a:lstStyle/>
        <a:p>
          <a:r>
            <a:rPr lang="en-US" dirty="0" err="1"/>
            <a:t>event_name</a:t>
          </a:r>
          <a:endParaRPr lang="en-IN" dirty="0"/>
        </a:p>
      </dgm:t>
    </dgm:pt>
    <dgm:pt modelId="{47DB9DCF-5445-4478-A70D-308EA74C274D}" type="parTrans" cxnId="{EC67A5AB-38CB-47C9-AACB-2589DD0A1CD9}">
      <dgm:prSet/>
      <dgm:spPr/>
      <dgm:t>
        <a:bodyPr/>
        <a:lstStyle/>
        <a:p>
          <a:endParaRPr lang="en-IN"/>
        </a:p>
      </dgm:t>
    </dgm:pt>
    <dgm:pt modelId="{58C21775-AB2D-4826-946D-0C4DBC015995}" type="sibTrans" cxnId="{EC67A5AB-38CB-47C9-AACB-2589DD0A1CD9}">
      <dgm:prSet/>
      <dgm:spPr/>
      <dgm:t>
        <a:bodyPr/>
        <a:lstStyle/>
        <a:p>
          <a:endParaRPr lang="en-IN"/>
        </a:p>
      </dgm:t>
    </dgm:pt>
    <dgm:pt modelId="{88B4C043-C598-49EB-9644-C842FA2E08EE}">
      <dgm:prSet phldrT="[Text]"/>
      <dgm:spPr/>
      <dgm:t>
        <a:bodyPr/>
        <a:lstStyle/>
        <a:p>
          <a:r>
            <a:rPr lang="en-US" dirty="0"/>
            <a:t>location</a:t>
          </a:r>
          <a:endParaRPr lang="en-IN" dirty="0"/>
        </a:p>
      </dgm:t>
    </dgm:pt>
    <dgm:pt modelId="{C20C2EBC-F27B-484E-8175-A80FA446FD04}" type="parTrans" cxnId="{1C467EAF-0EFF-4C4C-8DBA-CD44466847A7}">
      <dgm:prSet/>
      <dgm:spPr/>
      <dgm:t>
        <a:bodyPr/>
        <a:lstStyle/>
        <a:p>
          <a:endParaRPr lang="en-IN"/>
        </a:p>
      </dgm:t>
    </dgm:pt>
    <dgm:pt modelId="{24B88E4B-A5EC-4406-AD65-98F3C1714998}" type="sibTrans" cxnId="{1C467EAF-0EFF-4C4C-8DBA-CD44466847A7}">
      <dgm:prSet/>
      <dgm:spPr/>
      <dgm:t>
        <a:bodyPr/>
        <a:lstStyle/>
        <a:p>
          <a:endParaRPr lang="en-IN"/>
        </a:p>
      </dgm:t>
    </dgm:pt>
    <dgm:pt modelId="{ECA8090D-DDD3-41AA-A0EE-4A859640ECB0}">
      <dgm:prSet phldrT="[Text]"/>
      <dgm:spPr/>
      <dgm:t>
        <a:bodyPr/>
        <a:lstStyle/>
        <a:p>
          <a:r>
            <a:rPr lang="en-US" dirty="0"/>
            <a:t>device</a:t>
          </a:r>
          <a:endParaRPr lang="en-IN" dirty="0"/>
        </a:p>
      </dgm:t>
    </dgm:pt>
    <dgm:pt modelId="{BBDADB8F-A7F6-4664-A84C-13106C1B7D4C}" type="parTrans" cxnId="{77968868-8CC5-4E56-A9AD-789980F9B3ED}">
      <dgm:prSet/>
      <dgm:spPr/>
      <dgm:t>
        <a:bodyPr/>
        <a:lstStyle/>
        <a:p>
          <a:endParaRPr lang="en-IN"/>
        </a:p>
      </dgm:t>
    </dgm:pt>
    <dgm:pt modelId="{211257E8-6CD6-45F7-8592-9E5E0FFB2812}" type="sibTrans" cxnId="{77968868-8CC5-4E56-A9AD-789980F9B3ED}">
      <dgm:prSet/>
      <dgm:spPr/>
      <dgm:t>
        <a:bodyPr/>
        <a:lstStyle/>
        <a:p>
          <a:endParaRPr lang="en-IN"/>
        </a:p>
      </dgm:t>
    </dgm:pt>
    <dgm:pt modelId="{EF5C9E93-2E4A-40B7-83E3-23745211AB85}">
      <dgm:prSet phldrT="[Text]"/>
      <dgm:spPr/>
      <dgm:t>
        <a:bodyPr/>
        <a:lstStyle/>
        <a:p>
          <a:r>
            <a:rPr lang="en-US" dirty="0" err="1"/>
            <a:t>user_type</a:t>
          </a:r>
          <a:endParaRPr lang="en-IN" dirty="0"/>
        </a:p>
      </dgm:t>
    </dgm:pt>
    <dgm:pt modelId="{525382A7-C247-4374-90DB-EF0908ABEB1E}" type="parTrans" cxnId="{9A21625B-406C-4C2C-AAA5-D03ECB620846}">
      <dgm:prSet/>
      <dgm:spPr/>
      <dgm:t>
        <a:bodyPr/>
        <a:lstStyle/>
        <a:p>
          <a:endParaRPr lang="en-IN"/>
        </a:p>
      </dgm:t>
    </dgm:pt>
    <dgm:pt modelId="{5BCAE220-4CB4-4D8C-9387-ABEE07C13E8E}" type="sibTrans" cxnId="{9A21625B-406C-4C2C-AAA5-D03ECB620846}">
      <dgm:prSet/>
      <dgm:spPr/>
      <dgm:t>
        <a:bodyPr/>
        <a:lstStyle/>
        <a:p>
          <a:endParaRPr lang="en-IN"/>
        </a:p>
      </dgm:t>
    </dgm:pt>
    <dgm:pt modelId="{EB359E61-199F-4637-B214-8AB8515A11A2}">
      <dgm:prSet phldrT="[Text]"/>
      <dgm:spPr/>
      <dgm:t>
        <a:bodyPr/>
        <a:lstStyle/>
        <a:p>
          <a:r>
            <a:rPr lang="en-US" dirty="0"/>
            <a:t>action</a:t>
          </a:r>
          <a:endParaRPr lang="en-IN" dirty="0"/>
        </a:p>
      </dgm:t>
    </dgm:pt>
    <dgm:pt modelId="{051F515E-74E3-4C8B-ABA8-6A0C4155830D}" type="parTrans" cxnId="{C87956AF-9AE8-40F5-BD6C-963C0DCBD27C}">
      <dgm:prSet/>
      <dgm:spPr/>
      <dgm:t>
        <a:bodyPr/>
        <a:lstStyle/>
        <a:p>
          <a:endParaRPr lang="en-IN"/>
        </a:p>
      </dgm:t>
    </dgm:pt>
    <dgm:pt modelId="{21AD4BAD-EF4F-4D22-88FF-925A73881D48}" type="sibTrans" cxnId="{C87956AF-9AE8-40F5-BD6C-963C0DCBD27C}">
      <dgm:prSet/>
      <dgm:spPr/>
      <dgm:t>
        <a:bodyPr/>
        <a:lstStyle/>
        <a:p>
          <a:endParaRPr lang="en-IN"/>
        </a:p>
      </dgm:t>
    </dgm:pt>
    <dgm:pt modelId="{E1C21008-3089-4479-A0B4-1EFAC2FE0BD6}">
      <dgm:prSet phldrT="[Text]"/>
      <dgm:spPr/>
      <dgm:t>
        <a:bodyPr/>
        <a:lstStyle/>
        <a:p>
          <a:r>
            <a:rPr lang="en-US" dirty="0" err="1"/>
            <a:t>user_type</a:t>
          </a:r>
          <a:endParaRPr lang="en-IN" dirty="0"/>
        </a:p>
      </dgm:t>
    </dgm:pt>
    <dgm:pt modelId="{3BBA5095-52E4-40B7-84CA-1368CBB8FB4E}" type="parTrans" cxnId="{49A2FC25-8F8E-4970-8062-3633805CAEF6}">
      <dgm:prSet/>
      <dgm:spPr/>
      <dgm:t>
        <a:bodyPr/>
        <a:lstStyle/>
        <a:p>
          <a:endParaRPr lang="en-IN"/>
        </a:p>
      </dgm:t>
    </dgm:pt>
    <dgm:pt modelId="{99225A91-A6E3-44B3-B773-28F3FB741A8E}" type="sibTrans" cxnId="{49A2FC25-8F8E-4970-8062-3633805CAEF6}">
      <dgm:prSet/>
      <dgm:spPr/>
      <dgm:t>
        <a:bodyPr/>
        <a:lstStyle/>
        <a:p>
          <a:endParaRPr lang="en-IN"/>
        </a:p>
      </dgm:t>
    </dgm:pt>
    <dgm:pt modelId="{85672D0B-FB3A-4635-9674-E7A89DC31C9F}" type="pres">
      <dgm:prSet presAssocID="{9F24330F-4505-4C09-AB61-87002ED22DBF}" presName="linearFlow" presStyleCnt="0">
        <dgm:presLayoutVars>
          <dgm:dir/>
          <dgm:animLvl val="lvl"/>
          <dgm:resizeHandles/>
        </dgm:presLayoutVars>
      </dgm:prSet>
      <dgm:spPr/>
    </dgm:pt>
    <dgm:pt modelId="{EC8872D7-F374-40FA-9141-CC4B6B8754A4}" type="pres">
      <dgm:prSet presAssocID="{34DBEBF7-4CD0-4184-9FE8-F923BAF67999}" presName="compositeNode" presStyleCnt="0">
        <dgm:presLayoutVars>
          <dgm:bulletEnabled val="1"/>
        </dgm:presLayoutVars>
      </dgm:prSet>
      <dgm:spPr/>
    </dgm:pt>
    <dgm:pt modelId="{D5D60708-A51A-4BA6-B788-18C52B210083}" type="pres">
      <dgm:prSet presAssocID="{34DBEBF7-4CD0-4184-9FE8-F923BAF67999}"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le"/>
        </a:ext>
      </dgm:extLst>
    </dgm:pt>
    <dgm:pt modelId="{50708636-18E3-4FC5-9CF5-29C26017104B}" type="pres">
      <dgm:prSet presAssocID="{34DBEBF7-4CD0-4184-9FE8-F923BAF67999}" presName="childNode" presStyleLbl="node1" presStyleIdx="0" presStyleCnt="3">
        <dgm:presLayoutVars>
          <dgm:bulletEnabled val="1"/>
        </dgm:presLayoutVars>
      </dgm:prSet>
      <dgm:spPr/>
    </dgm:pt>
    <dgm:pt modelId="{F5AC8A7F-F776-4849-88AE-B74312FEE194}" type="pres">
      <dgm:prSet presAssocID="{34DBEBF7-4CD0-4184-9FE8-F923BAF67999}" presName="parentNode" presStyleLbl="revTx" presStyleIdx="0" presStyleCnt="3">
        <dgm:presLayoutVars>
          <dgm:chMax val="0"/>
          <dgm:bulletEnabled val="1"/>
        </dgm:presLayoutVars>
      </dgm:prSet>
      <dgm:spPr/>
    </dgm:pt>
    <dgm:pt modelId="{CD1DFB7B-0300-4F2B-9140-B8466619A0AD}" type="pres">
      <dgm:prSet presAssocID="{B0B61F98-EE34-42B7-9092-B8357E8DC965}" presName="sibTrans" presStyleCnt="0"/>
      <dgm:spPr/>
    </dgm:pt>
    <dgm:pt modelId="{936ACA31-E238-4239-8D25-7955652A89A0}" type="pres">
      <dgm:prSet presAssocID="{4CA19E6D-2C3F-42C9-B487-B8F6F2CFB6A9}" presName="compositeNode" presStyleCnt="0">
        <dgm:presLayoutVars>
          <dgm:bulletEnabled val="1"/>
        </dgm:presLayoutVars>
      </dgm:prSet>
      <dgm:spPr/>
    </dgm:pt>
    <dgm:pt modelId="{C6804A39-4358-4F4D-825F-D1348859C37E}" type="pres">
      <dgm:prSet presAssocID="{4CA19E6D-2C3F-42C9-B487-B8F6F2CFB6A9}" presName="image" presStyleLbl="fgImgPlace1" presStyleIdx="1"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0CB1277-E129-4B19-B8EE-82EFF5C27122}" type="pres">
      <dgm:prSet presAssocID="{4CA19E6D-2C3F-42C9-B487-B8F6F2CFB6A9}" presName="childNode" presStyleLbl="node1" presStyleIdx="1" presStyleCnt="3">
        <dgm:presLayoutVars>
          <dgm:bulletEnabled val="1"/>
        </dgm:presLayoutVars>
      </dgm:prSet>
      <dgm:spPr/>
    </dgm:pt>
    <dgm:pt modelId="{4071E533-01DD-4CA3-A2ED-10A1F0D3EF8F}" type="pres">
      <dgm:prSet presAssocID="{4CA19E6D-2C3F-42C9-B487-B8F6F2CFB6A9}" presName="parentNode" presStyleLbl="revTx" presStyleIdx="1" presStyleCnt="3">
        <dgm:presLayoutVars>
          <dgm:chMax val="0"/>
          <dgm:bulletEnabled val="1"/>
        </dgm:presLayoutVars>
      </dgm:prSet>
      <dgm:spPr/>
    </dgm:pt>
    <dgm:pt modelId="{305E672F-9D35-4001-89EB-B2EE33129C08}" type="pres">
      <dgm:prSet presAssocID="{FD80DAED-25BE-441F-A109-AF938EFCBD5C}" presName="sibTrans" presStyleCnt="0"/>
      <dgm:spPr/>
    </dgm:pt>
    <dgm:pt modelId="{1A3E173E-9111-419D-A685-69B3BF6AFC9B}" type="pres">
      <dgm:prSet presAssocID="{41F05B5C-A985-4305-BA2E-74218029A6C3}" presName="compositeNode" presStyleCnt="0">
        <dgm:presLayoutVars>
          <dgm:bulletEnabled val="1"/>
        </dgm:presLayoutVars>
      </dgm:prSet>
      <dgm:spPr/>
    </dgm:pt>
    <dgm:pt modelId="{11316F04-2CCF-4215-AD23-4C74C263D7C2}" type="pres">
      <dgm:prSet presAssocID="{41F05B5C-A985-4305-BA2E-74218029A6C3}" presName="image" presStyleLbl="fgImgPlace1" presStyleIdx="2"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B9E237F-A488-4BC0-8775-CBE0375204F6}" type="pres">
      <dgm:prSet presAssocID="{41F05B5C-A985-4305-BA2E-74218029A6C3}" presName="childNode" presStyleLbl="node1" presStyleIdx="2" presStyleCnt="3">
        <dgm:presLayoutVars>
          <dgm:bulletEnabled val="1"/>
        </dgm:presLayoutVars>
      </dgm:prSet>
      <dgm:spPr/>
    </dgm:pt>
    <dgm:pt modelId="{77FD1D3A-0B21-444D-855C-7F301AF9E8A4}" type="pres">
      <dgm:prSet presAssocID="{41F05B5C-A985-4305-BA2E-74218029A6C3}" presName="parentNode" presStyleLbl="revTx" presStyleIdx="2" presStyleCnt="3">
        <dgm:presLayoutVars>
          <dgm:chMax val="0"/>
          <dgm:bulletEnabled val="1"/>
        </dgm:presLayoutVars>
      </dgm:prSet>
      <dgm:spPr/>
    </dgm:pt>
  </dgm:ptLst>
  <dgm:cxnLst>
    <dgm:cxn modelId="{C99C9A05-1AE3-46DD-BB73-4163A7BC2B5A}" type="presOf" srcId="{6C0B7E6A-60D8-4800-A0BA-51CD4BDACD2C}" destId="{D0CB1277-E129-4B19-B8EE-82EFF5C27122}" srcOrd="0" destOrd="0" presId="urn:microsoft.com/office/officeart/2005/8/layout/hList2"/>
    <dgm:cxn modelId="{D030F511-A23D-4541-BF89-60D257BFE00E}" type="presOf" srcId="{22A63D70-B4BB-4557-8B90-E2D67F006FC9}" destId="{D0CB1277-E129-4B19-B8EE-82EFF5C27122}" srcOrd="0" destOrd="1" presId="urn:microsoft.com/office/officeart/2005/8/layout/hList2"/>
    <dgm:cxn modelId="{6C8DD013-B87B-46C5-8597-7F64AAAABCE8}" type="presOf" srcId="{EF370EDC-3CD9-4205-82F1-A94A79B71E2A}" destId="{50708636-18E3-4FC5-9CF5-29C26017104B}" srcOrd="0" destOrd="1" presId="urn:microsoft.com/office/officeart/2005/8/layout/hList2"/>
    <dgm:cxn modelId="{ACECE513-FD8F-4320-8866-7EE841B2186F}" srcId="{34DBEBF7-4CD0-4184-9FE8-F923BAF67999}" destId="{A324C2AB-4EEE-4B79-AF67-B5211F70B5AD}" srcOrd="0" destOrd="0" parTransId="{63B0ADA9-5A96-4F96-BA21-AEBA69805602}" sibTransId="{4CD004C5-AA80-487C-8D50-51D601E88783}"/>
    <dgm:cxn modelId="{B556CA20-D1DE-45DB-8653-F3A2F700578C}" srcId="{34DBEBF7-4CD0-4184-9FE8-F923BAF67999}" destId="{EF370EDC-3CD9-4205-82F1-A94A79B71E2A}" srcOrd="1" destOrd="0" parTransId="{278DC1D8-1145-4057-A880-9DD9057378A0}" sibTransId="{7490DE00-B525-4932-9800-9B31AE3934EA}"/>
    <dgm:cxn modelId="{49A2FC25-8F8E-4970-8062-3633805CAEF6}" srcId="{41F05B5C-A985-4305-BA2E-74218029A6C3}" destId="{E1C21008-3089-4479-A0B4-1EFAC2FE0BD6}" srcOrd="3" destOrd="0" parTransId="{3BBA5095-52E4-40B7-84CA-1368CBB8FB4E}" sibTransId="{99225A91-A6E3-44B3-B773-28F3FB741A8E}"/>
    <dgm:cxn modelId="{40AF882B-B1DB-4B31-AB5C-A75DCF4E2CA7}" type="presOf" srcId="{C8A0B46C-784F-452E-8C1E-9BB4F7EDF28B}" destId="{2B9E237F-A488-4BC0-8775-CBE0375204F6}" srcOrd="0" destOrd="1" presId="urn:microsoft.com/office/officeart/2005/8/layout/hList2"/>
    <dgm:cxn modelId="{4A98982D-138B-4611-A700-AD904BB8DE3C}" type="presOf" srcId="{3E8D0D23-56D9-423E-95AE-7296D045BFFE}" destId="{D0CB1277-E129-4B19-B8EE-82EFF5C27122}" srcOrd="0" destOrd="2" presId="urn:microsoft.com/office/officeart/2005/8/layout/hList2"/>
    <dgm:cxn modelId="{4E0BD732-567A-4774-9D33-BCE2D7F680D9}" type="presOf" srcId="{E92D972F-9512-41CF-AF76-D9C869365524}" destId="{50708636-18E3-4FC5-9CF5-29C26017104B}" srcOrd="0" destOrd="3" presId="urn:microsoft.com/office/officeart/2005/8/layout/hList2"/>
    <dgm:cxn modelId="{7CA0DF33-C478-4B46-817B-C70B56F74C66}" srcId="{4CA19E6D-2C3F-42C9-B487-B8F6F2CFB6A9}" destId="{22A63D70-B4BB-4557-8B90-E2D67F006FC9}" srcOrd="1" destOrd="0" parTransId="{77C10507-2544-4F53-98FB-4DE14DDF4500}" sibTransId="{7702F515-B91F-4949-9745-EFD9E078FB10}"/>
    <dgm:cxn modelId="{C75C6B37-D2E6-45A3-AD89-5A15791327D2}" type="presOf" srcId="{E1C21008-3089-4479-A0B4-1EFAC2FE0BD6}" destId="{2B9E237F-A488-4BC0-8775-CBE0375204F6}" srcOrd="0" destOrd="3" presId="urn:microsoft.com/office/officeart/2005/8/layout/hList2"/>
    <dgm:cxn modelId="{348B6E3B-802B-4E48-A5BB-73A01F72BDFF}" type="presOf" srcId="{9F24330F-4505-4C09-AB61-87002ED22DBF}" destId="{85672D0B-FB3A-4635-9674-E7A89DC31C9F}" srcOrd="0" destOrd="0" presId="urn:microsoft.com/office/officeart/2005/8/layout/hList2"/>
    <dgm:cxn modelId="{879F843B-30DD-4438-8131-B009E9785D36}" srcId="{34DBEBF7-4CD0-4184-9FE8-F923BAF67999}" destId="{E92D972F-9512-41CF-AF76-D9C869365524}" srcOrd="3" destOrd="0" parTransId="{4C81595E-AB6B-4D49-A011-076F9377A2CB}" sibTransId="{DE071838-75B1-4DC3-BF10-9717B832A158}"/>
    <dgm:cxn modelId="{9A21625B-406C-4C2C-AAA5-D03ECB620846}" srcId="{4CA19E6D-2C3F-42C9-B487-B8F6F2CFB6A9}" destId="{EF5C9E93-2E4A-40B7-83E3-23745211AB85}" srcOrd="6" destOrd="0" parTransId="{525382A7-C247-4374-90DB-EF0908ABEB1E}" sibTransId="{5BCAE220-4CB4-4D8C-9387-ABEE07C13E8E}"/>
    <dgm:cxn modelId="{F992675D-99C1-4A08-BE29-78A779975B11}" type="presOf" srcId="{ECA8090D-DDD3-41AA-A0EE-4A859640ECB0}" destId="{D0CB1277-E129-4B19-B8EE-82EFF5C27122}" srcOrd="0" destOrd="5" presId="urn:microsoft.com/office/officeart/2005/8/layout/hList2"/>
    <dgm:cxn modelId="{77968868-8CC5-4E56-A9AD-789980F9B3ED}" srcId="{4CA19E6D-2C3F-42C9-B487-B8F6F2CFB6A9}" destId="{ECA8090D-DDD3-41AA-A0EE-4A859640ECB0}" srcOrd="5" destOrd="0" parTransId="{BBDADB8F-A7F6-4664-A84C-13106C1B7D4C}" sibTransId="{211257E8-6CD6-45F7-8592-9E5E0FFB2812}"/>
    <dgm:cxn modelId="{C9E02C4A-ABA9-4B8A-8A7A-68EBD327D76A}" srcId="{34DBEBF7-4CD0-4184-9FE8-F923BAF67999}" destId="{516F7548-EEE2-4735-ABC8-55B824410516}" srcOrd="2" destOrd="0" parTransId="{7ED4E65C-CE08-4F6D-A43F-9F63792C8F71}" sibTransId="{F61724F6-5387-46F1-B310-24FD8D1B08E1}"/>
    <dgm:cxn modelId="{F8FB774D-A004-4C64-964E-F78BD0662617}" srcId="{9F24330F-4505-4C09-AB61-87002ED22DBF}" destId="{4CA19E6D-2C3F-42C9-B487-B8F6F2CFB6A9}" srcOrd="1" destOrd="0" parTransId="{A4F2603A-B76F-4231-AACA-D92D7FEDA182}" sibTransId="{FD80DAED-25BE-441F-A109-AF938EFCBD5C}"/>
    <dgm:cxn modelId="{F2BE196F-B2B8-4DDE-98DF-466CA8906300}" type="presOf" srcId="{41F05B5C-A985-4305-BA2E-74218029A6C3}" destId="{77FD1D3A-0B21-444D-855C-7F301AF9E8A4}" srcOrd="0" destOrd="0" presId="urn:microsoft.com/office/officeart/2005/8/layout/hList2"/>
    <dgm:cxn modelId="{B4EDA370-6B1B-4F01-89A5-38C862F59E42}" type="presOf" srcId="{4CA19E6D-2C3F-42C9-B487-B8F6F2CFB6A9}" destId="{4071E533-01DD-4CA3-A2ED-10A1F0D3EF8F}" srcOrd="0" destOrd="0" presId="urn:microsoft.com/office/officeart/2005/8/layout/hList2"/>
    <dgm:cxn modelId="{74D8DF77-1B17-4DE7-910C-24BD5CB830E0}" srcId="{9F24330F-4505-4C09-AB61-87002ED22DBF}" destId="{34DBEBF7-4CD0-4184-9FE8-F923BAF67999}" srcOrd="0" destOrd="0" parTransId="{DB7D4C56-4ADE-41E4-9717-5E6C2DF975BB}" sibTransId="{B0B61F98-EE34-42B7-9092-B8357E8DC965}"/>
    <dgm:cxn modelId="{DB2AF07E-1247-4E56-8F32-02C85DFA3F5E}" type="presOf" srcId="{342B33DA-E1FA-4DB8-8EC1-BC23C47DCE62}" destId="{50708636-18E3-4FC5-9CF5-29C26017104B}" srcOrd="0" destOrd="4" presId="urn:microsoft.com/office/officeart/2005/8/layout/hList2"/>
    <dgm:cxn modelId="{E8A4EF7F-059F-4BAE-ACCD-9892C12FCE45}" type="presOf" srcId="{F2DE517A-F472-437D-A771-E482C76A21F0}" destId="{D0CB1277-E129-4B19-B8EE-82EFF5C27122}" srcOrd="0" destOrd="3" presId="urn:microsoft.com/office/officeart/2005/8/layout/hList2"/>
    <dgm:cxn modelId="{76139A8B-1C6D-45DF-B64D-9F6DA93C007D}" type="presOf" srcId="{EA4F4870-894F-47F8-ABE7-24F8349299E5}" destId="{2B9E237F-A488-4BC0-8775-CBE0375204F6}" srcOrd="0" destOrd="0" presId="urn:microsoft.com/office/officeart/2005/8/layout/hList2"/>
    <dgm:cxn modelId="{585FEA9D-F26E-4705-B832-12A7BEF566C8}" srcId="{34DBEBF7-4CD0-4184-9FE8-F923BAF67999}" destId="{342B33DA-E1FA-4DB8-8EC1-BC23C47DCE62}" srcOrd="4" destOrd="0" parTransId="{2F013F06-E2A7-415D-8852-185ECF48D47E}" sibTransId="{36669661-1C77-4110-948F-6345CCC7CC67}"/>
    <dgm:cxn modelId="{D73751A6-21D9-41D5-A67D-6DA75A9FA8CD}" type="presOf" srcId="{516F7548-EEE2-4735-ABC8-55B824410516}" destId="{50708636-18E3-4FC5-9CF5-29C26017104B}" srcOrd="0" destOrd="2" presId="urn:microsoft.com/office/officeart/2005/8/layout/hList2"/>
    <dgm:cxn modelId="{6C350CAB-F4AD-4962-AC4F-5BF0FD7AD650}" type="presOf" srcId="{898E1B0C-5C1B-4863-9170-B8A4DEF18919}" destId="{50708636-18E3-4FC5-9CF5-29C26017104B}" srcOrd="0" destOrd="5" presId="urn:microsoft.com/office/officeart/2005/8/layout/hList2"/>
    <dgm:cxn modelId="{EC67A5AB-38CB-47C9-AACB-2589DD0A1CD9}" srcId="{4CA19E6D-2C3F-42C9-B487-B8F6F2CFB6A9}" destId="{F2DE517A-F472-437D-A771-E482C76A21F0}" srcOrd="3" destOrd="0" parTransId="{47DB9DCF-5445-4478-A70D-308EA74C274D}" sibTransId="{58C21775-AB2D-4826-946D-0C4DBC015995}"/>
    <dgm:cxn modelId="{AEFF56AD-EEE5-4310-A059-189DB4953057}" type="presOf" srcId="{EF5C9E93-2E4A-40B7-83E3-23745211AB85}" destId="{D0CB1277-E129-4B19-B8EE-82EFF5C27122}" srcOrd="0" destOrd="6" presId="urn:microsoft.com/office/officeart/2005/8/layout/hList2"/>
    <dgm:cxn modelId="{C87956AF-9AE8-40F5-BD6C-963C0DCBD27C}" srcId="{41F05B5C-A985-4305-BA2E-74218029A6C3}" destId="{EB359E61-199F-4637-B214-8AB8515A11A2}" srcOrd="2" destOrd="0" parTransId="{051F515E-74E3-4C8B-ABA8-6A0C4155830D}" sibTransId="{21AD4BAD-EF4F-4D22-88FF-925A73881D48}"/>
    <dgm:cxn modelId="{1C467EAF-0EFF-4C4C-8DBA-CD44466847A7}" srcId="{4CA19E6D-2C3F-42C9-B487-B8F6F2CFB6A9}" destId="{88B4C043-C598-49EB-9644-C842FA2E08EE}" srcOrd="4" destOrd="0" parTransId="{C20C2EBC-F27B-484E-8175-A80FA446FD04}" sibTransId="{24B88E4B-A5EC-4406-AD65-98F3C1714998}"/>
    <dgm:cxn modelId="{F1805DBB-67A1-4B37-A476-E96D7EA0D234}" srcId="{4CA19E6D-2C3F-42C9-B487-B8F6F2CFB6A9}" destId="{3E8D0D23-56D9-423E-95AE-7296D045BFFE}" srcOrd="2" destOrd="0" parTransId="{65EA9309-CE55-48E6-84AC-78099A9C022A}" sibTransId="{126DCD18-DC48-45EC-8E8E-3D704E9CDCAD}"/>
    <dgm:cxn modelId="{D431E6BD-E205-45E6-9012-9095A18271B2}" type="presOf" srcId="{A324C2AB-4EEE-4B79-AF67-B5211F70B5AD}" destId="{50708636-18E3-4FC5-9CF5-29C26017104B}" srcOrd="0" destOrd="0" presId="urn:microsoft.com/office/officeart/2005/8/layout/hList2"/>
    <dgm:cxn modelId="{F684EABE-5B32-45A0-BC5D-0E0310BFE1BA}" srcId="{4CA19E6D-2C3F-42C9-B487-B8F6F2CFB6A9}" destId="{6C0B7E6A-60D8-4800-A0BA-51CD4BDACD2C}" srcOrd="0" destOrd="0" parTransId="{03E34A56-9594-4ED4-96BF-7C4C4398CAB4}" sibTransId="{ABEDF8C9-8DBC-4596-A546-23F058E8C9C5}"/>
    <dgm:cxn modelId="{2891ACC2-CDC6-495A-892C-90E0D25660F7}" srcId="{34DBEBF7-4CD0-4184-9FE8-F923BAF67999}" destId="{898E1B0C-5C1B-4863-9170-B8A4DEF18919}" srcOrd="5" destOrd="0" parTransId="{6832A6C4-EA87-4F0D-B783-528DB77B7BA8}" sibTransId="{15D1C951-86D7-431E-8911-7472CAF04885}"/>
    <dgm:cxn modelId="{2D51FAC3-2577-4B35-9DEF-17A8EC72560A}" srcId="{41F05B5C-A985-4305-BA2E-74218029A6C3}" destId="{C8A0B46C-784F-452E-8C1E-9BB4F7EDF28B}" srcOrd="1" destOrd="0" parTransId="{A396F9AD-BC62-48ED-AA91-78F2F017DFB3}" sibTransId="{4ECAB4C4-4F18-4EEA-8197-00E22509B359}"/>
    <dgm:cxn modelId="{13C3E5D7-E1C2-4D36-9BCB-EC4F83B9683C}" type="presOf" srcId="{EB359E61-199F-4637-B214-8AB8515A11A2}" destId="{2B9E237F-A488-4BC0-8775-CBE0375204F6}" srcOrd="0" destOrd="2" presId="urn:microsoft.com/office/officeart/2005/8/layout/hList2"/>
    <dgm:cxn modelId="{B24EF3DE-6EA9-4FE0-9320-76D0D452D425}" type="presOf" srcId="{34DBEBF7-4CD0-4184-9FE8-F923BAF67999}" destId="{F5AC8A7F-F776-4849-88AE-B74312FEE194}" srcOrd="0" destOrd="0" presId="urn:microsoft.com/office/officeart/2005/8/layout/hList2"/>
    <dgm:cxn modelId="{78CDFCE1-57EC-4638-83E0-01BEDA8D97AF}" srcId="{41F05B5C-A985-4305-BA2E-74218029A6C3}" destId="{EA4F4870-894F-47F8-ABE7-24F8349299E5}" srcOrd="0" destOrd="0" parTransId="{B1C2AC81-722F-4A1C-A66E-A49154B4957D}" sibTransId="{7A167693-F498-47BD-81BE-2461D4B73787}"/>
    <dgm:cxn modelId="{BF6FCAE5-C634-4DC5-9122-5327F7D6F82D}" srcId="{9F24330F-4505-4C09-AB61-87002ED22DBF}" destId="{41F05B5C-A985-4305-BA2E-74218029A6C3}" srcOrd="2" destOrd="0" parTransId="{BA6A787A-C838-4303-8D37-460ECC5829A4}" sibTransId="{C874DCBB-D097-48CB-9798-49226C03EEE9}"/>
    <dgm:cxn modelId="{2EB35AF2-ABF3-4140-BF67-8D33B3D8372A}" type="presOf" srcId="{88B4C043-C598-49EB-9644-C842FA2E08EE}" destId="{D0CB1277-E129-4B19-B8EE-82EFF5C27122}" srcOrd="0" destOrd="4" presId="urn:microsoft.com/office/officeart/2005/8/layout/hList2"/>
    <dgm:cxn modelId="{A94DC27C-9852-494E-8E6A-ABB1FFE1358D}" type="presParOf" srcId="{85672D0B-FB3A-4635-9674-E7A89DC31C9F}" destId="{EC8872D7-F374-40FA-9141-CC4B6B8754A4}" srcOrd="0" destOrd="0" presId="urn:microsoft.com/office/officeart/2005/8/layout/hList2"/>
    <dgm:cxn modelId="{1856B7DF-3171-4131-891B-E02F3991F6F0}" type="presParOf" srcId="{EC8872D7-F374-40FA-9141-CC4B6B8754A4}" destId="{D5D60708-A51A-4BA6-B788-18C52B210083}" srcOrd="0" destOrd="0" presId="urn:microsoft.com/office/officeart/2005/8/layout/hList2"/>
    <dgm:cxn modelId="{5BBD6733-022C-47F5-A3FD-108FF9005315}" type="presParOf" srcId="{EC8872D7-F374-40FA-9141-CC4B6B8754A4}" destId="{50708636-18E3-4FC5-9CF5-29C26017104B}" srcOrd="1" destOrd="0" presId="urn:microsoft.com/office/officeart/2005/8/layout/hList2"/>
    <dgm:cxn modelId="{0780F9C2-3C60-4DE1-AC83-0A2EDDF0CF24}" type="presParOf" srcId="{EC8872D7-F374-40FA-9141-CC4B6B8754A4}" destId="{F5AC8A7F-F776-4849-88AE-B74312FEE194}" srcOrd="2" destOrd="0" presId="urn:microsoft.com/office/officeart/2005/8/layout/hList2"/>
    <dgm:cxn modelId="{65F8DCF4-6EE2-493C-8871-42160C761806}" type="presParOf" srcId="{85672D0B-FB3A-4635-9674-E7A89DC31C9F}" destId="{CD1DFB7B-0300-4F2B-9140-B8466619A0AD}" srcOrd="1" destOrd="0" presId="urn:microsoft.com/office/officeart/2005/8/layout/hList2"/>
    <dgm:cxn modelId="{66808B30-9625-4D28-87B3-17266C65C4E7}" type="presParOf" srcId="{85672D0B-FB3A-4635-9674-E7A89DC31C9F}" destId="{936ACA31-E238-4239-8D25-7955652A89A0}" srcOrd="2" destOrd="0" presId="urn:microsoft.com/office/officeart/2005/8/layout/hList2"/>
    <dgm:cxn modelId="{32A095C3-5DB5-4E6D-8A1B-DEDF08249F74}" type="presParOf" srcId="{936ACA31-E238-4239-8D25-7955652A89A0}" destId="{C6804A39-4358-4F4D-825F-D1348859C37E}" srcOrd="0" destOrd="0" presId="urn:microsoft.com/office/officeart/2005/8/layout/hList2"/>
    <dgm:cxn modelId="{47CF6639-3586-4E63-8C33-2248A58634E5}" type="presParOf" srcId="{936ACA31-E238-4239-8D25-7955652A89A0}" destId="{D0CB1277-E129-4B19-B8EE-82EFF5C27122}" srcOrd="1" destOrd="0" presId="urn:microsoft.com/office/officeart/2005/8/layout/hList2"/>
    <dgm:cxn modelId="{55EEAA84-15AD-4B41-9828-D31CF4ACE3B3}" type="presParOf" srcId="{936ACA31-E238-4239-8D25-7955652A89A0}" destId="{4071E533-01DD-4CA3-A2ED-10A1F0D3EF8F}" srcOrd="2" destOrd="0" presId="urn:microsoft.com/office/officeart/2005/8/layout/hList2"/>
    <dgm:cxn modelId="{20302872-CB9D-43EB-A00D-F4CEDDF12A11}" type="presParOf" srcId="{85672D0B-FB3A-4635-9674-E7A89DC31C9F}" destId="{305E672F-9D35-4001-89EB-B2EE33129C08}" srcOrd="3" destOrd="0" presId="urn:microsoft.com/office/officeart/2005/8/layout/hList2"/>
    <dgm:cxn modelId="{5118C818-1EC7-4B24-B10A-634F31F2006B}" type="presParOf" srcId="{85672D0B-FB3A-4635-9674-E7A89DC31C9F}" destId="{1A3E173E-9111-419D-A685-69B3BF6AFC9B}" srcOrd="4" destOrd="0" presId="urn:microsoft.com/office/officeart/2005/8/layout/hList2"/>
    <dgm:cxn modelId="{288054B3-2B2B-4947-896A-E4CCA4F3C540}" type="presParOf" srcId="{1A3E173E-9111-419D-A685-69B3BF6AFC9B}" destId="{11316F04-2CCF-4215-AD23-4C74C263D7C2}" srcOrd="0" destOrd="0" presId="urn:microsoft.com/office/officeart/2005/8/layout/hList2"/>
    <dgm:cxn modelId="{D64290DD-6F2C-4241-8A94-81C8B6E6EAB0}" type="presParOf" srcId="{1A3E173E-9111-419D-A685-69B3BF6AFC9B}" destId="{2B9E237F-A488-4BC0-8775-CBE0375204F6}" srcOrd="1" destOrd="0" presId="urn:microsoft.com/office/officeart/2005/8/layout/hList2"/>
    <dgm:cxn modelId="{02B2F098-1F66-4557-820D-84132173537F}" type="presParOf" srcId="{1A3E173E-9111-419D-A685-69B3BF6AFC9B}" destId="{77FD1D3A-0B21-444D-855C-7F301AF9E8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C8A7F-F776-4849-88AE-B74312FEE194}">
      <dsp:nvSpPr>
        <dsp:cNvPr id="0" name=""/>
        <dsp:cNvSpPr/>
      </dsp:nvSpPr>
      <dsp:spPr>
        <a:xfrm rot="16200000">
          <a:off x="-1135121" y="1936735"/>
          <a:ext cx="2897505" cy="496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7448" bIns="0" numCol="1" spcCol="1270" anchor="t" anchorCtr="0">
          <a:noAutofit/>
        </a:bodyPr>
        <a:lstStyle/>
        <a:p>
          <a:pPr marL="0" lvl="0" indent="0" algn="r" defTabSz="1422400">
            <a:lnSpc>
              <a:spcPct val="90000"/>
            </a:lnSpc>
            <a:spcBef>
              <a:spcPct val="0"/>
            </a:spcBef>
            <a:spcAft>
              <a:spcPct val="35000"/>
            </a:spcAft>
            <a:buNone/>
          </a:pPr>
          <a:r>
            <a:rPr lang="en-US" sz="3200" kern="1200" dirty="0"/>
            <a:t>users</a:t>
          </a:r>
          <a:endParaRPr lang="en-IN" sz="3200" kern="1200" dirty="0"/>
        </a:p>
      </dsp:txBody>
      <dsp:txXfrm>
        <a:off x="-1135121" y="1936735"/>
        <a:ext cx="2897505" cy="496004"/>
      </dsp:txXfrm>
    </dsp:sp>
    <dsp:sp modelId="{50708636-18E3-4FC5-9CF5-29C26017104B}">
      <dsp:nvSpPr>
        <dsp:cNvPr id="0" name=""/>
        <dsp:cNvSpPr/>
      </dsp:nvSpPr>
      <dsp:spPr>
        <a:xfrm>
          <a:off x="561633" y="735985"/>
          <a:ext cx="2470627" cy="289750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37448"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dirty="0" err="1"/>
            <a:t>user_id</a:t>
          </a:r>
          <a:endParaRPr lang="en-IN" sz="1900" kern="1200" dirty="0"/>
        </a:p>
        <a:p>
          <a:pPr marL="171450" lvl="1" indent="-171450" algn="l" defTabSz="844550">
            <a:lnSpc>
              <a:spcPct val="90000"/>
            </a:lnSpc>
            <a:spcBef>
              <a:spcPct val="0"/>
            </a:spcBef>
            <a:spcAft>
              <a:spcPct val="15000"/>
            </a:spcAft>
            <a:buChar char="•"/>
          </a:pPr>
          <a:r>
            <a:rPr lang="en-US" sz="1900" kern="1200" dirty="0" err="1"/>
            <a:t>created_at</a:t>
          </a:r>
          <a:endParaRPr lang="en-IN" sz="1900" kern="1200" dirty="0"/>
        </a:p>
        <a:p>
          <a:pPr marL="171450" lvl="1" indent="-171450" algn="l" defTabSz="844550">
            <a:lnSpc>
              <a:spcPct val="90000"/>
            </a:lnSpc>
            <a:spcBef>
              <a:spcPct val="0"/>
            </a:spcBef>
            <a:spcAft>
              <a:spcPct val="15000"/>
            </a:spcAft>
            <a:buChar char="•"/>
          </a:pPr>
          <a:r>
            <a:rPr lang="en-US" sz="1900" kern="1200" dirty="0" err="1"/>
            <a:t>company_id</a:t>
          </a:r>
          <a:endParaRPr lang="en-IN" sz="1900" kern="1200" dirty="0"/>
        </a:p>
        <a:p>
          <a:pPr marL="171450" lvl="1" indent="-171450" algn="l" defTabSz="844550">
            <a:lnSpc>
              <a:spcPct val="90000"/>
            </a:lnSpc>
            <a:spcBef>
              <a:spcPct val="0"/>
            </a:spcBef>
            <a:spcAft>
              <a:spcPct val="15000"/>
            </a:spcAft>
            <a:buChar char="•"/>
          </a:pPr>
          <a:r>
            <a:rPr lang="en-US" sz="1900" kern="1200" dirty="0"/>
            <a:t>language</a:t>
          </a:r>
          <a:endParaRPr lang="en-IN" sz="1900" kern="1200" dirty="0"/>
        </a:p>
        <a:p>
          <a:pPr marL="171450" lvl="1" indent="-171450" algn="l" defTabSz="844550">
            <a:lnSpc>
              <a:spcPct val="90000"/>
            </a:lnSpc>
            <a:spcBef>
              <a:spcPct val="0"/>
            </a:spcBef>
            <a:spcAft>
              <a:spcPct val="15000"/>
            </a:spcAft>
            <a:buChar char="•"/>
          </a:pPr>
          <a:r>
            <a:rPr lang="en-US" sz="1900" kern="1200" dirty="0" err="1"/>
            <a:t>activated_at</a:t>
          </a:r>
          <a:endParaRPr lang="en-IN" sz="1900" kern="1200" dirty="0"/>
        </a:p>
        <a:p>
          <a:pPr marL="171450" lvl="1" indent="-171450" algn="l" defTabSz="844550">
            <a:lnSpc>
              <a:spcPct val="90000"/>
            </a:lnSpc>
            <a:spcBef>
              <a:spcPct val="0"/>
            </a:spcBef>
            <a:spcAft>
              <a:spcPct val="15000"/>
            </a:spcAft>
            <a:buChar char="•"/>
          </a:pPr>
          <a:r>
            <a:rPr lang="en-US" sz="1900" kern="1200" dirty="0"/>
            <a:t>state</a:t>
          </a:r>
          <a:endParaRPr lang="en-IN" sz="1900" kern="1200" dirty="0"/>
        </a:p>
      </dsp:txBody>
      <dsp:txXfrm>
        <a:off x="561633" y="735985"/>
        <a:ext cx="2470627" cy="2897505"/>
      </dsp:txXfrm>
    </dsp:sp>
    <dsp:sp modelId="{D5D60708-A51A-4BA6-B788-18C52B210083}">
      <dsp:nvSpPr>
        <dsp:cNvPr id="0" name=""/>
        <dsp:cNvSpPr/>
      </dsp:nvSpPr>
      <dsp:spPr>
        <a:xfrm>
          <a:off x="65628" y="81259"/>
          <a:ext cx="992008" cy="9920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71E533-01DD-4CA3-A2ED-10A1F0D3EF8F}">
      <dsp:nvSpPr>
        <dsp:cNvPr id="0" name=""/>
        <dsp:cNvSpPr/>
      </dsp:nvSpPr>
      <dsp:spPr>
        <a:xfrm rot="16200000">
          <a:off x="2492771" y="1936735"/>
          <a:ext cx="2897505" cy="496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7448" bIns="0" numCol="1" spcCol="1270" anchor="t" anchorCtr="0">
          <a:noAutofit/>
        </a:bodyPr>
        <a:lstStyle/>
        <a:p>
          <a:pPr marL="0" lvl="0" indent="0" algn="r" defTabSz="1422400">
            <a:lnSpc>
              <a:spcPct val="90000"/>
            </a:lnSpc>
            <a:spcBef>
              <a:spcPct val="0"/>
            </a:spcBef>
            <a:spcAft>
              <a:spcPct val="35000"/>
            </a:spcAft>
            <a:buNone/>
          </a:pPr>
          <a:r>
            <a:rPr lang="en-US" sz="3200" kern="1200" dirty="0"/>
            <a:t>events</a:t>
          </a:r>
          <a:endParaRPr lang="en-IN" sz="3200" kern="1200" dirty="0"/>
        </a:p>
      </dsp:txBody>
      <dsp:txXfrm>
        <a:off x="2492771" y="1936735"/>
        <a:ext cx="2897505" cy="496004"/>
      </dsp:txXfrm>
    </dsp:sp>
    <dsp:sp modelId="{D0CB1277-E129-4B19-B8EE-82EFF5C27122}">
      <dsp:nvSpPr>
        <dsp:cNvPr id="0" name=""/>
        <dsp:cNvSpPr/>
      </dsp:nvSpPr>
      <dsp:spPr>
        <a:xfrm>
          <a:off x="4189525" y="735985"/>
          <a:ext cx="2470627" cy="289750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37448"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dirty="0" err="1"/>
            <a:t>user_id</a:t>
          </a:r>
          <a:endParaRPr lang="en-IN" sz="1900" kern="1200" dirty="0"/>
        </a:p>
        <a:p>
          <a:pPr marL="171450" lvl="1" indent="-171450" algn="l" defTabSz="844550">
            <a:lnSpc>
              <a:spcPct val="90000"/>
            </a:lnSpc>
            <a:spcBef>
              <a:spcPct val="0"/>
            </a:spcBef>
            <a:spcAft>
              <a:spcPct val="15000"/>
            </a:spcAft>
            <a:buChar char="•"/>
          </a:pPr>
          <a:r>
            <a:rPr lang="en-US" sz="1900" kern="1200" dirty="0" err="1"/>
            <a:t>occurred_at</a:t>
          </a:r>
          <a:endParaRPr lang="en-IN" sz="1900" kern="1200" dirty="0"/>
        </a:p>
        <a:p>
          <a:pPr marL="171450" lvl="1" indent="-171450" algn="l" defTabSz="844550">
            <a:lnSpc>
              <a:spcPct val="90000"/>
            </a:lnSpc>
            <a:spcBef>
              <a:spcPct val="0"/>
            </a:spcBef>
            <a:spcAft>
              <a:spcPct val="15000"/>
            </a:spcAft>
            <a:buChar char="•"/>
          </a:pPr>
          <a:r>
            <a:rPr lang="en-US" sz="1900" kern="1200" dirty="0" err="1"/>
            <a:t>event_type</a:t>
          </a:r>
          <a:endParaRPr lang="en-IN" sz="1900" kern="1200" dirty="0"/>
        </a:p>
        <a:p>
          <a:pPr marL="171450" lvl="1" indent="-171450" algn="l" defTabSz="844550">
            <a:lnSpc>
              <a:spcPct val="90000"/>
            </a:lnSpc>
            <a:spcBef>
              <a:spcPct val="0"/>
            </a:spcBef>
            <a:spcAft>
              <a:spcPct val="15000"/>
            </a:spcAft>
            <a:buChar char="•"/>
          </a:pPr>
          <a:r>
            <a:rPr lang="en-US" sz="1900" kern="1200" dirty="0" err="1"/>
            <a:t>event_name</a:t>
          </a:r>
          <a:endParaRPr lang="en-IN" sz="1900" kern="1200" dirty="0"/>
        </a:p>
        <a:p>
          <a:pPr marL="171450" lvl="1" indent="-171450" algn="l" defTabSz="844550">
            <a:lnSpc>
              <a:spcPct val="90000"/>
            </a:lnSpc>
            <a:spcBef>
              <a:spcPct val="0"/>
            </a:spcBef>
            <a:spcAft>
              <a:spcPct val="15000"/>
            </a:spcAft>
            <a:buChar char="•"/>
          </a:pPr>
          <a:r>
            <a:rPr lang="en-US" sz="1900" kern="1200" dirty="0"/>
            <a:t>location</a:t>
          </a:r>
          <a:endParaRPr lang="en-IN" sz="1900" kern="1200" dirty="0"/>
        </a:p>
        <a:p>
          <a:pPr marL="171450" lvl="1" indent="-171450" algn="l" defTabSz="844550">
            <a:lnSpc>
              <a:spcPct val="90000"/>
            </a:lnSpc>
            <a:spcBef>
              <a:spcPct val="0"/>
            </a:spcBef>
            <a:spcAft>
              <a:spcPct val="15000"/>
            </a:spcAft>
            <a:buChar char="•"/>
          </a:pPr>
          <a:r>
            <a:rPr lang="en-US" sz="1900" kern="1200" dirty="0"/>
            <a:t>device</a:t>
          </a:r>
          <a:endParaRPr lang="en-IN" sz="1900" kern="1200" dirty="0"/>
        </a:p>
        <a:p>
          <a:pPr marL="171450" lvl="1" indent="-171450" algn="l" defTabSz="844550">
            <a:lnSpc>
              <a:spcPct val="90000"/>
            </a:lnSpc>
            <a:spcBef>
              <a:spcPct val="0"/>
            </a:spcBef>
            <a:spcAft>
              <a:spcPct val="15000"/>
            </a:spcAft>
            <a:buChar char="•"/>
          </a:pPr>
          <a:r>
            <a:rPr lang="en-US" sz="1900" kern="1200" dirty="0" err="1"/>
            <a:t>user_type</a:t>
          </a:r>
          <a:endParaRPr lang="en-IN" sz="1900" kern="1200" dirty="0"/>
        </a:p>
      </dsp:txBody>
      <dsp:txXfrm>
        <a:off x="4189525" y="735985"/>
        <a:ext cx="2470627" cy="2897505"/>
      </dsp:txXfrm>
    </dsp:sp>
    <dsp:sp modelId="{C6804A39-4358-4F4D-825F-D1348859C37E}">
      <dsp:nvSpPr>
        <dsp:cNvPr id="0" name=""/>
        <dsp:cNvSpPr/>
      </dsp:nvSpPr>
      <dsp:spPr>
        <a:xfrm>
          <a:off x="3693521" y="81259"/>
          <a:ext cx="992008" cy="99200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FD1D3A-0B21-444D-855C-7F301AF9E8A4}">
      <dsp:nvSpPr>
        <dsp:cNvPr id="0" name=""/>
        <dsp:cNvSpPr/>
      </dsp:nvSpPr>
      <dsp:spPr>
        <a:xfrm rot="16200000">
          <a:off x="6120663" y="1936735"/>
          <a:ext cx="2897505" cy="496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7448" bIns="0" numCol="1" spcCol="1270" anchor="t" anchorCtr="0">
          <a:noAutofit/>
        </a:bodyPr>
        <a:lstStyle/>
        <a:p>
          <a:pPr marL="0" lvl="0" indent="0" algn="r" defTabSz="1422400">
            <a:lnSpc>
              <a:spcPct val="90000"/>
            </a:lnSpc>
            <a:spcBef>
              <a:spcPct val="0"/>
            </a:spcBef>
            <a:spcAft>
              <a:spcPct val="35000"/>
            </a:spcAft>
            <a:buNone/>
          </a:pPr>
          <a:r>
            <a:rPr lang="en-US" sz="3200" kern="1200" dirty="0" err="1"/>
            <a:t>email_events</a:t>
          </a:r>
          <a:endParaRPr lang="en-IN" sz="3200" kern="1200" dirty="0"/>
        </a:p>
      </dsp:txBody>
      <dsp:txXfrm>
        <a:off x="6120663" y="1936735"/>
        <a:ext cx="2897505" cy="496004"/>
      </dsp:txXfrm>
    </dsp:sp>
    <dsp:sp modelId="{2B9E237F-A488-4BC0-8775-CBE0375204F6}">
      <dsp:nvSpPr>
        <dsp:cNvPr id="0" name=""/>
        <dsp:cNvSpPr/>
      </dsp:nvSpPr>
      <dsp:spPr>
        <a:xfrm>
          <a:off x="7817418" y="735985"/>
          <a:ext cx="2470627" cy="289750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37448"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dirty="0" err="1"/>
            <a:t>user_id</a:t>
          </a:r>
          <a:endParaRPr lang="en-IN" sz="1900" kern="1200" dirty="0"/>
        </a:p>
        <a:p>
          <a:pPr marL="171450" lvl="1" indent="-171450" algn="l" defTabSz="844550">
            <a:lnSpc>
              <a:spcPct val="90000"/>
            </a:lnSpc>
            <a:spcBef>
              <a:spcPct val="0"/>
            </a:spcBef>
            <a:spcAft>
              <a:spcPct val="15000"/>
            </a:spcAft>
            <a:buChar char="•"/>
          </a:pPr>
          <a:r>
            <a:rPr lang="en-US" sz="1900" kern="1200" dirty="0" err="1"/>
            <a:t>occurred_at</a:t>
          </a:r>
          <a:endParaRPr lang="en-IN" sz="1900" kern="1200" dirty="0"/>
        </a:p>
        <a:p>
          <a:pPr marL="171450" lvl="1" indent="-171450" algn="l" defTabSz="844550">
            <a:lnSpc>
              <a:spcPct val="90000"/>
            </a:lnSpc>
            <a:spcBef>
              <a:spcPct val="0"/>
            </a:spcBef>
            <a:spcAft>
              <a:spcPct val="15000"/>
            </a:spcAft>
            <a:buChar char="•"/>
          </a:pPr>
          <a:r>
            <a:rPr lang="en-US" sz="1900" kern="1200" dirty="0"/>
            <a:t>action</a:t>
          </a:r>
          <a:endParaRPr lang="en-IN" sz="1900" kern="1200" dirty="0"/>
        </a:p>
        <a:p>
          <a:pPr marL="171450" lvl="1" indent="-171450" algn="l" defTabSz="844550">
            <a:lnSpc>
              <a:spcPct val="90000"/>
            </a:lnSpc>
            <a:spcBef>
              <a:spcPct val="0"/>
            </a:spcBef>
            <a:spcAft>
              <a:spcPct val="15000"/>
            </a:spcAft>
            <a:buChar char="•"/>
          </a:pPr>
          <a:r>
            <a:rPr lang="en-US" sz="1900" kern="1200" dirty="0" err="1"/>
            <a:t>user_type</a:t>
          </a:r>
          <a:endParaRPr lang="en-IN" sz="1900" kern="1200" dirty="0"/>
        </a:p>
      </dsp:txBody>
      <dsp:txXfrm>
        <a:off x="7817418" y="735985"/>
        <a:ext cx="2470627" cy="2897505"/>
      </dsp:txXfrm>
    </dsp:sp>
    <dsp:sp modelId="{11316F04-2CCF-4215-AD23-4C74C263D7C2}">
      <dsp:nvSpPr>
        <dsp:cNvPr id="0" name=""/>
        <dsp:cNvSpPr/>
      </dsp:nvSpPr>
      <dsp:spPr>
        <a:xfrm>
          <a:off x="7321413" y="81259"/>
          <a:ext cx="992008" cy="99200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6/27/2023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Macro-Enabled_Worksheet.xlsm"/><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7.wmf"/></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Macro-Enabled_Worksheet1.xlsm"/><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0.wmf"/></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223354" cy="6876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7" y="1420484"/>
            <a:ext cx="4100417" cy="2673544"/>
          </a:xfrm>
        </p:spPr>
        <p:txBody>
          <a:bodyPr>
            <a:normAutofit/>
          </a:bodyPr>
          <a:lstStyle/>
          <a:p>
            <a:r>
              <a:rPr lang="en-US" sz="3200" dirty="0"/>
              <a:t>Operation Analytics and Investigating Metric Spike</a:t>
            </a:r>
            <a:br>
              <a:rPr lang="en-US" sz="2800" dirty="0"/>
            </a:br>
            <a:br>
              <a:rPr lang="en-US" sz="2800" dirty="0"/>
            </a:br>
            <a:r>
              <a:rPr lang="en-US" sz="2800" dirty="0" err="1">
                <a:solidFill>
                  <a:srgbClr val="92D050"/>
                </a:solidFill>
              </a:rPr>
              <a:t>trainity</a:t>
            </a:r>
            <a:br>
              <a:rPr lang="en-US" sz="2800" dirty="0"/>
            </a:br>
            <a:r>
              <a:rPr lang="en-US" sz="2000" dirty="0"/>
              <a:t>Project #3</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097306" y="4157932"/>
            <a:ext cx="4100418" cy="1279583"/>
          </a:xfrm>
        </p:spPr>
        <p:txBody>
          <a:bodyPr>
            <a:normAutofit fontScale="77500" lnSpcReduction="20000"/>
          </a:bodyPr>
          <a:lstStyle/>
          <a:p>
            <a:pPr algn="r"/>
            <a:r>
              <a:rPr lang="en-US" sz="2100" dirty="0">
                <a:solidFill>
                  <a:srgbClr val="5792BA"/>
                </a:solidFill>
              </a:rPr>
              <a:t>By:</a:t>
            </a:r>
          </a:p>
          <a:p>
            <a:pPr algn="r"/>
            <a:r>
              <a:rPr lang="en-US" dirty="0">
                <a:solidFill>
                  <a:srgbClr val="5792BA"/>
                </a:solidFill>
              </a:rPr>
              <a:t>ANURAG CHANGMAI</a:t>
            </a:r>
            <a:br>
              <a:rPr lang="en-US" dirty="0">
                <a:solidFill>
                  <a:srgbClr val="5792BA"/>
                </a:solidFill>
              </a:rPr>
            </a:br>
            <a:r>
              <a:rPr lang="en-US" dirty="0">
                <a:solidFill>
                  <a:srgbClr val="5792BA"/>
                </a:solidFill>
              </a:rPr>
              <a:t>Data Analytics Trainee</a:t>
            </a:r>
            <a:br>
              <a:rPr lang="en-US" dirty="0">
                <a:solidFill>
                  <a:srgbClr val="5792BA"/>
                </a:solidFill>
              </a:rPr>
            </a:br>
            <a:r>
              <a:rPr lang="en-US" dirty="0">
                <a:solidFill>
                  <a:srgbClr val="5792BA"/>
                </a:solidFill>
              </a:rPr>
              <a:t>27/06/2023</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AEBE-81A6-3ED5-E4D2-0CBCA13EF3D4}"/>
              </a:ext>
            </a:extLst>
          </p:cNvPr>
          <p:cNvSpPr>
            <a:spLocks noGrp="1"/>
          </p:cNvSpPr>
          <p:nvPr>
            <p:ph type="title"/>
          </p:nvPr>
        </p:nvSpPr>
        <p:spPr/>
        <p:txBody>
          <a:bodyPr/>
          <a:lstStyle/>
          <a:p>
            <a:r>
              <a:rPr lang="en-US" dirty="0"/>
              <a:t>Case 1: Identifying duplicate rows, if any</a:t>
            </a:r>
            <a:endParaRPr lang="en-IN" dirty="0"/>
          </a:p>
        </p:txBody>
      </p:sp>
      <p:sp>
        <p:nvSpPr>
          <p:cNvPr id="3" name="Text Placeholder 2">
            <a:extLst>
              <a:ext uri="{FF2B5EF4-FFF2-40B4-BE49-F238E27FC236}">
                <a16:creationId xmlns:a16="http://schemas.microsoft.com/office/drawing/2014/main" id="{DCBED6EF-2FAB-DF37-E45A-ABE598909D9A}"/>
              </a:ext>
            </a:extLst>
          </p:cNvPr>
          <p:cNvSpPr>
            <a:spLocks noGrp="1"/>
          </p:cNvSpPr>
          <p:nvPr>
            <p:ph type="body" idx="1"/>
          </p:nvPr>
        </p:nvSpPr>
        <p:spPr/>
        <p:txBody>
          <a:bodyPr/>
          <a:lstStyle/>
          <a:p>
            <a:r>
              <a:rPr lang="en-US" dirty="0"/>
              <a:t>SQL QUERY</a:t>
            </a:r>
            <a:endParaRPr lang="en-IN" dirty="0"/>
          </a:p>
        </p:txBody>
      </p:sp>
      <p:pic>
        <p:nvPicPr>
          <p:cNvPr id="8" name="Content Placeholder 7">
            <a:extLst>
              <a:ext uri="{FF2B5EF4-FFF2-40B4-BE49-F238E27FC236}">
                <a16:creationId xmlns:a16="http://schemas.microsoft.com/office/drawing/2014/main" id="{A391CF1F-2A17-0598-CA37-D798F1F27E49}"/>
              </a:ext>
            </a:extLst>
          </p:cNvPr>
          <p:cNvPicPr>
            <a:picLocks noGrp="1" noChangeAspect="1"/>
          </p:cNvPicPr>
          <p:nvPr>
            <p:ph sz="half" idx="2"/>
          </p:nvPr>
        </p:nvPicPr>
        <p:blipFill>
          <a:blip r:embed="rId2"/>
          <a:stretch>
            <a:fillRect/>
          </a:stretch>
        </p:blipFill>
        <p:spPr>
          <a:xfrm>
            <a:off x="913795" y="3379947"/>
            <a:ext cx="5039190" cy="1687844"/>
          </a:xfrm>
        </p:spPr>
      </p:pic>
      <p:sp>
        <p:nvSpPr>
          <p:cNvPr id="5" name="Text Placeholder 4">
            <a:extLst>
              <a:ext uri="{FF2B5EF4-FFF2-40B4-BE49-F238E27FC236}">
                <a16:creationId xmlns:a16="http://schemas.microsoft.com/office/drawing/2014/main" id="{16D1D5B9-16BA-0F62-92D4-98618419FD0A}"/>
              </a:ext>
            </a:extLst>
          </p:cNvPr>
          <p:cNvSpPr>
            <a:spLocks noGrp="1"/>
          </p:cNvSpPr>
          <p:nvPr>
            <p:ph type="body" sz="quarter" idx="3"/>
          </p:nvPr>
        </p:nvSpPr>
        <p:spPr/>
        <p:txBody>
          <a:bodyPr/>
          <a:lstStyle/>
          <a:p>
            <a:r>
              <a:rPr lang="en-US" dirty="0"/>
              <a:t>RESULTS</a:t>
            </a:r>
            <a:endParaRPr lang="en-IN" dirty="0"/>
          </a:p>
        </p:txBody>
      </p:sp>
      <p:pic>
        <p:nvPicPr>
          <p:cNvPr id="10" name="Content Placeholder 9">
            <a:extLst>
              <a:ext uri="{FF2B5EF4-FFF2-40B4-BE49-F238E27FC236}">
                <a16:creationId xmlns:a16="http://schemas.microsoft.com/office/drawing/2014/main" id="{270314F6-E49D-B3DA-57C4-25810CFA1F71}"/>
              </a:ext>
            </a:extLst>
          </p:cNvPr>
          <p:cNvPicPr>
            <a:picLocks noGrp="1" noChangeAspect="1"/>
          </p:cNvPicPr>
          <p:nvPr>
            <p:ph sz="quarter" idx="4"/>
          </p:nvPr>
        </p:nvPicPr>
        <p:blipFill>
          <a:blip r:embed="rId3"/>
          <a:stretch>
            <a:fillRect/>
          </a:stretch>
        </p:blipFill>
        <p:spPr>
          <a:xfrm>
            <a:off x="6239017" y="3861749"/>
            <a:ext cx="5039188" cy="621109"/>
          </a:xfrm>
        </p:spPr>
      </p:pic>
      <p:sp>
        <p:nvSpPr>
          <p:cNvPr id="11" name="TextBox 10">
            <a:extLst>
              <a:ext uri="{FF2B5EF4-FFF2-40B4-BE49-F238E27FC236}">
                <a16:creationId xmlns:a16="http://schemas.microsoft.com/office/drawing/2014/main" id="{E7F04782-C4BD-8965-FEA8-496D4BD36227}"/>
              </a:ext>
            </a:extLst>
          </p:cNvPr>
          <p:cNvSpPr txBox="1"/>
          <p:nvPr/>
        </p:nvSpPr>
        <p:spPr>
          <a:xfrm>
            <a:off x="913795" y="5796960"/>
            <a:ext cx="10228953" cy="646331"/>
          </a:xfrm>
          <a:prstGeom prst="rect">
            <a:avLst/>
          </a:prstGeom>
          <a:noFill/>
        </p:spPr>
        <p:txBody>
          <a:bodyPr wrap="square" rtlCol="0">
            <a:spAutoFit/>
          </a:bodyPr>
          <a:lstStyle/>
          <a:p>
            <a:pPr algn="ctr"/>
            <a:r>
              <a:rPr lang="en-US" dirty="0"/>
              <a:t>This shows that there are </a:t>
            </a:r>
            <a:r>
              <a:rPr lang="en-US" b="1" dirty="0"/>
              <a:t>2 rows</a:t>
            </a:r>
            <a:r>
              <a:rPr lang="en-US" dirty="0"/>
              <a:t> which are duplicated on the basis of their </a:t>
            </a:r>
            <a:r>
              <a:rPr lang="en-US" b="1" dirty="0" err="1"/>
              <a:t>job_id</a:t>
            </a:r>
            <a:r>
              <a:rPr lang="en-US" dirty="0" err="1"/>
              <a:t>s</a:t>
            </a:r>
            <a:r>
              <a:rPr lang="en-US" dirty="0"/>
              <a:t>. The </a:t>
            </a:r>
            <a:r>
              <a:rPr lang="en-US" b="1" dirty="0" err="1"/>
              <a:t>duplicate_count</a:t>
            </a:r>
            <a:r>
              <a:rPr lang="en-US" dirty="0"/>
              <a:t> column is used to enumerate the duplicate instances as rows.</a:t>
            </a:r>
            <a:endParaRPr lang="en-IN" dirty="0"/>
          </a:p>
        </p:txBody>
      </p:sp>
    </p:spTree>
    <p:extLst>
      <p:ext uri="{BB962C8B-B14F-4D97-AF65-F5344CB8AC3E}">
        <p14:creationId xmlns:p14="http://schemas.microsoft.com/office/powerpoint/2010/main" val="362728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8283D-6B34-3675-B4C4-F0AE9E2D3948}"/>
              </a:ext>
            </a:extLst>
          </p:cNvPr>
          <p:cNvSpPr>
            <a:spLocks noGrp="1"/>
          </p:cNvSpPr>
          <p:nvPr>
            <p:ph type="title"/>
          </p:nvPr>
        </p:nvSpPr>
        <p:spPr/>
        <p:txBody>
          <a:bodyPr/>
          <a:lstStyle/>
          <a:p>
            <a:r>
              <a:rPr lang="en-US" dirty="0"/>
              <a:t>Case 2: ER Diagram</a:t>
            </a:r>
            <a:endParaRPr lang="en-IN" dirty="0"/>
          </a:p>
        </p:txBody>
      </p:sp>
      <p:graphicFrame>
        <p:nvGraphicFramePr>
          <p:cNvPr id="4" name="Content Placeholder 3">
            <a:extLst>
              <a:ext uri="{FF2B5EF4-FFF2-40B4-BE49-F238E27FC236}">
                <a16:creationId xmlns:a16="http://schemas.microsoft.com/office/drawing/2014/main" id="{7D0A62C4-B42F-0BDB-D160-DC5522359F8D}"/>
              </a:ext>
            </a:extLst>
          </p:cNvPr>
          <p:cNvGraphicFramePr>
            <a:graphicFrameLocks noGrp="1"/>
          </p:cNvGraphicFramePr>
          <p:nvPr>
            <p:ph idx="1"/>
            <p:extLst>
              <p:ext uri="{D42A27DB-BD31-4B8C-83A1-F6EECF244321}">
                <p14:modId xmlns:p14="http://schemas.microsoft.com/office/powerpoint/2010/main" val="65506646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3774360-B347-62D0-9A8F-D6F57A8B0E10}"/>
              </a:ext>
            </a:extLst>
          </p:cNvPr>
          <p:cNvCxnSpPr/>
          <p:nvPr/>
        </p:nvCxnSpPr>
        <p:spPr>
          <a:xfrm>
            <a:off x="2716567" y="3355759"/>
            <a:ext cx="1873188"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09902EA-CFD0-6ACB-673E-855D8B11D913}"/>
              </a:ext>
            </a:extLst>
          </p:cNvPr>
          <p:cNvCxnSpPr/>
          <p:nvPr/>
        </p:nvCxnSpPr>
        <p:spPr>
          <a:xfrm>
            <a:off x="6349014" y="3355759"/>
            <a:ext cx="1873188"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008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5D3EC-C34A-3440-081E-24853707A6D1}"/>
              </a:ext>
            </a:extLst>
          </p:cNvPr>
          <p:cNvSpPr>
            <a:spLocks noGrp="1"/>
          </p:cNvSpPr>
          <p:nvPr>
            <p:ph type="title"/>
          </p:nvPr>
        </p:nvSpPr>
        <p:spPr/>
        <p:txBody>
          <a:bodyPr/>
          <a:lstStyle/>
          <a:p>
            <a:r>
              <a:rPr lang="en-US" dirty="0"/>
              <a:t>Case 2: Weekly User Engagement</a:t>
            </a:r>
            <a:endParaRPr lang="en-IN" dirty="0"/>
          </a:p>
        </p:txBody>
      </p:sp>
      <p:pic>
        <p:nvPicPr>
          <p:cNvPr id="6" name="Content Placeholder 5">
            <a:extLst>
              <a:ext uri="{FF2B5EF4-FFF2-40B4-BE49-F238E27FC236}">
                <a16:creationId xmlns:a16="http://schemas.microsoft.com/office/drawing/2014/main" id="{ED83F6BF-32DA-FEAE-1998-9B87AC16AE96}"/>
              </a:ext>
            </a:extLst>
          </p:cNvPr>
          <p:cNvPicPr>
            <a:picLocks noGrp="1" noChangeAspect="1"/>
          </p:cNvPicPr>
          <p:nvPr>
            <p:ph idx="1"/>
          </p:nvPr>
        </p:nvPicPr>
        <p:blipFill>
          <a:blip r:embed="rId2"/>
          <a:stretch>
            <a:fillRect/>
          </a:stretch>
        </p:blipFill>
        <p:spPr>
          <a:xfrm>
            <a:off x="5106305" y="2212975"/>
            <a:ext cx="6171900" cy="2432050"/>
          </a:xfrm>
        </p:spPr>
      </p:pic>
      <p:sp>
        <p:nvSpPr>
          <p:cNvPr id="4" name="Text Placeholder 3">
            <a:extLst>
              <a:ext uri="{FF2B5EF4-FFF2-40B4-BE49-F238E27FC236}">
                <a16:creationId xmlns:a16="http://schemas.microsoft.com/office/drawing/2014/main" id="{CF5118E2-A365-5718-A2A2-174ECDBEC721}"/>
              </a:ext>
            </a:extLst>
          </p:cNvPr>
          <p:cNvSpPr>
            <a:spLocks noGrp="1"/>
          </p:cNvSpPr>
          <p:nvPr>
            <p:ph type="body" sz="half" idx="2"/>
          </p:nvPr>
        </p:nvSpPr>
        <p:spPr/>
        <p:txBody>
          <a:bodyPr/>
          <a:lstStyle/>
          <a:p>
            <a:endParaRPr lang="en-US" dirty="0"/>
          </a:p>
          <a:p>
            <a:endParaRPr lang="en-IN" dirty="0"/>
          </a:p>
          <a:p>
            <a:endParaRPr lang="en-IN" dirty="0"/>
          </a:p>
          <a:p>
            <a:r>
              <a:rPr lang="en-IN" dirty="0"/>
              <a:t>SQL QUERY</a:t>
            </a:r>
          </a:p>
        </p:txBody>
      </p:sp>
    </p:spTree>
    <p:extLst>
      <p:ext uri="{BB962C8B-B14F-4D97-AF65-F5344CB8AC3E}">
        <p14:creationId xmlns:p14="http://schemas.microsoft.com/office/powerpoint/2010/main" val="1317029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B222-33B8-2851-62B3-0DD1570C9D8E}"/>
              </a:ext>
            </a:extLst>
          </p:cNvPr>
          <p:cNvSpPr>
            <a:spLocks noGrp="1"/>
          </p:cNvSpPr>
          <p:nvPr>
            <p:ph type="title"/>
          </p:nvPr>
        </p:nvSpPr>
        <p:spPr/>
        <p:txBody>
          <a:bodyPr/>
          <a:lstStyle/>
          <a:p>
            <a:r>
              <a:rPr lang="en-US" dirty="0"/>
              <a:t>Case 2: Weekly User Engagement (Cont.)</a:t>
            </a:r>
            <a:endParaRPr lang="en-IN" dirty="0"/>
          </a:p>
        </p:txBody>
      </p:sp>
      <p:pic>
        <p:nvPicPr>
          <p:cNvPr id="6" name="Content Placeholder 5">
            <a:extLst>
              <a:ext uri="{FF2B5EF4-FFF2-40B4-BE49-F238E27FC236}">
                <a16:creationId xmlns:a16="http://schemas.microsoft.com/office/drawing/2014/main" id="{213FD09D-D584-5AFC-55D0-A8E73F50AB2B}"/>
              </a:ext>
            </a:extLst>
          </p:cNvPr>
          <p:cNvPicPr>
            <a:picLocks noGrp="1" noChangeAspect="1"/>
          </p:cNvPicPr>
          <p:nvPr>
            <p:ph idx="1"/>
          </p:nvPr>
        </p:nvPicPr>
        <p:blipFill>
          <a:blip r:embed="rId2"/>
          <a:stretch>
            <a:fillRect/>
          </a:stretch>
        </p:blipFill>
        <p:spPr>
          <a:xfrm>
            <a:off x="7128668" y="1077912"/>
            <a:ext cx="2077475" cy="4610723"/>
          </a:xfrm>
        </p:spPr>
      </p:pic>
      <p:sp>
        <p:nvSpPr>
          <p:cNvPr id="4" name="Text Placeholder 3">
            <a:extLst>
              <a:ext uri="{FF2B5EF4-FFF2-40B4-BE49-F238E27FC236}">
                <a16:creationId xmlns:a16="http://schemas.microsoft.com/office/drawing/2014/main" id="{AA1D400C-3861-AA13-D69C-B1DBC216802D}"/>
              </a:ext>
            </a:extLst>
          </p:cNvPr>
          <p:cNvSpPr>
            <a:spLocks noGrp="1"/>
          </p:cNvSpPr>
          <p:nvPr>
            <p:ph type="body" sz="half" idx="2"/>
          </p:nvPr>
        </p:nvSpPr>
        <p:spPr/>
        <p:txBody>
          <a:bodyPr/>
          <a:lstStyle/>
          <a:p>
            <a:r>
              <a:rPr lang="en-US" dirty="0"/>
              <a:t>RESULTS</a:t>
            </a:r>
          </a:p>
          <a:p>
            <a:endParaRPr lang="en-US" dirty="0"/>
          </a:p>
          <a:p>
            <a:r>
              <a:rPr lang="en-US" dirty="0"/>
              <a:t>This shows the user count from weeks </a:t>
            </a:r>
            <a:r>
              <a:rPr lang="en-US" b="1" dirty="0"/>
              <a:t>17 </a:t>
            </a:r>
            <a:r>
              <a:rPr lang="en-US" dirty="0"/>
              <a:t>to </a:t>
            </a:r>
            <a:r>
              <a:rPr lang="en-US" b="1" dirty="0"/>
              <a:t>35</a:t>
            </a:r>
            <a:r>
              <a:rPr lang="en-US" dirty="0"/>
              <a:t> in the year </a:t>
            </a:r>
            <a:r>
              <a:rPr lang="en-US" b="1" dirty="0"/>
              <a:t>2014</a:t>
            </a:r>
            <a:r>
              <a:rPr lang="en-US" dirty="0"/>
              <a:t>.</a:t>
            </a:r>
          </a:p>
          <a:p>
            <a:r>
              <a:rPr lang="en-US" dirty="0"/>
              <a:t>Weeks </a:t>
            </a:r>
            <a:r>
              <a:rPr lang="en-US" b="1" dirty="0"/>
              <a:t>17-18</a:t>
            </a:r>
            <a:r>
              <a:rPr lang="en-US" dirty="0"/>
              <a:t> saw a major increase of </a:t>
            </a:r>
            <a:r>
              <a:rPr lang="en-US" b="1" dirty="0"/>
              <a:t>520</a:t>
            </a:r>
            <a:r>
              <a:rPr lang="en-US" dirty="0"/>
              <a:t> users while weeks </a:t>
            </a:r>
            <a:r>
              <a:rPr lang="en-US" b="1" dirty="0"/>
              <a:t>34-35</a:t>
            </a:r>
            <a:r>
              <a:rPr lang="en-US" dirty="0"/>
              <a:t> saw a major decrease of </a:t>
            </a:r>
            <a:r>
              <a:rPr lang="en-US" b="1" dirty="0"/>
              <a:t>1325</a:t>
            </a:r>
            <a:r>
              <a:rPr lang="en-US" dirty="0"/>
              <a:t> users.</a:t>
            </a:r>
            <a:endParaRPr lang="en-IN" dirty="0"/>
          </a:p>
        </p:txBody>
      </p:sp>
    </p:spTree>
    <p:extLst>
      <p:ext uri="{BB962C8B-B14F-4D97-AF65-F5344CB8AC3E}">
        <p14:creationId xmlns:p14="http://schemas.microsoft.com/office/powerpoint/2010/main" val="276628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A5FD-5E7C-377E-47D8-199CC8E45346}"/>
              </a:ext>
            </a:extLst>
          </p:cNvPr>
          <p:cNvSpPr>
            <a:spLocks noGrp="1"/>
          </p:cNvSpPr>
          <p:nvPr>
            <p:ph type="title"/>
          </p:nvPr>
        </p:nvSpPr>
        <p:spPr/>
        <p:txBody>
          <a:bodyPr/>
          <a:lstStyle/>
          <a:p>
            <a:r>
              <a:rPr lang="en-US" dirty="0"/>
              <a:t>Case 2: Weekly User Growth</a:t>
            </a:r>
            <a:endParaRPr lang="en-IN" dirty="0"/>
          </a:p>
        </p:txBody>
      </p:sp>
      <p:pic>
        <p:nvPicPr>
          <p:cNvPr id="6" name="Content Placeholder 5">
            <a:extLst>
              <a:ext uri="{FF2B5EF4-FFF2-40B4-BE49-F238E27FC236}">
                <a16:creationId xmlns:a16="http://schemas.microsoft.com/office/drawing/2014/main" id="{56158199-52F7-8574-1B2B-C9C11275A761}"/>
              </a:ext>
            </a:extLst>
          </p:cNvPr>
          <p:cNvPicPr>
            <a:picLocks noGrp="1" noChangeAspect="1"/>
          </p:cNvPicPr>
          <p:nvPr>
            <p:ph idx="1"/>
          </p:nvPr>
        </p:nvPicPr>
        <p:blipFill>
          <a:blip r:embed="rId2"/>
          <a:stretch>
            <a:fillRect/>
          </a:stretch>
        </p:blipFill>
        <p:spPr>
          <a:xfrm>
            <a:off x="4620684" y="2169480"/>
            <a:ext cx="7100154" cy="2519039"/>
          </a:xfrm>
        </p:spPr>
      </p:pic>
      <p:sp>
        <p:nvSpPr>
          <p:cNvPr id="4" name="Text Placeholder 3">
            <a:extLst>
              <a:ext uri="{FF2B5EF4-FFF2-40B4-BE49-F238E27FC236}">
                <a16:creationId xmlns:a16="http://schemas.microsoft.com/office/drawing/2014/main" id="{8F5FE74C-64D4-81C1-DD39-C99F52E72148}"/>
              </a:ext>
            </a:extLst>
          </p:cNvPr>
          <p:cNvSpPr>
            <a:spLocks noGrp="1"/>
          </p:cNvSpPr>
          <p:nvPr>
            <p:ph type="body" sz="half" idx="2"/>
          </p:nvPr>
        </p:nvSpPr>
        <p:spPr/>
        <p:txBody>
          <a:bodyPr/>
          <a:lstStyle/>
          <a:p>
            <a:endParaRPr lang="en-US" dirty="0"/>
          </a:p>
          <a:p>
            <a:endParaRPr lang="en-IN" dirty="0"/>
          </a:p>
          <a:p>
            <a:endParaRPr lang="en-IN" dirty="0"/>
          </a:p>
          <a:p>
            <a:r>
              <a:rPr lang="en-IN" dirty="0"/>
              <a:t>SQL QUERY</a:t>
            </a:r>
          </a:p>
        </p:txBody>
      </p:sp>
    </p:spTree>
    <p:extLst>
      <p:ext uri="{BB962C8B-B14F-4D97-AF65-F5344CB8AC3E}">
        <p14:creationId xmlns:p14="http://schemas.microsoft.com/office/powerpoint/2010/main" val="3134860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8272-4DD2-87FB-957A-4562B30993CA}"/>
              </a:ext>
            </a:extLst>
          </p:cNvPr>
          <p:cNvSpPr>
            <a:spLocks noGrp="1"/>
          </p:cNvSpPr>
          <p:nvPr>
            <p:ph type="title"/>
          </p:nvPr>
        </p:nvSpPr>
        <p:spPr>
          <a:xfrm>
            <a:off x="919119" y="165716"/>
            <a:ext cx="10353762" cy="1257300"/>
          </a:xfrm>
        </p:spPr>
        <p:txBody>
          <a:bodyPr/>
          <a:lstStyle/>
          <a:p>
            <a:r>
              <a:rPr lang="en-US" dirty="0"/>
              <a:t>Case 2: Weekly User Growth (Cont.)</a:t>
            </a:r>
            <a:endParaRPr lang="en-IN" dirty="0"/>
          </a:p>
        </p:txBody>
      </p:sp>
      <p:pic>
        <p:nvPicPr>
          <p:cNvPr id="6" name="Content Placeholder 5">
            <a:extLst>
              <a:ext uri="{FF2B5EF4-FFF2-40B4-BE49-F238E27FC236}">
                <a16:creationId xmlns:a16="http://schemas.microsoft.com/office/drawing/2014/main" id="{D56492EE-2ED4-85E2-366D-40D94EB64AF4}"/>
              </a:ext>
            </a:extLst>
          </p:cNvPr>
          <p:cNvPicPr>
            <a:picLocks noGrp="1" noChangeAspect="1"/>
          </p:cNvPicPr>
          <p:nvPr>
            <p:ph idx="1"/>
          </p:nvPr>
        </p:nvPicPr>
        <p:blipFill>
          <a:blip r:embed="rId2"/>
          <a:stretch>
            <a:fillRect/>
          </a:stretch>
        </p:blipFill>
        <p:spPr>
          <a:xfrm>
            <a:off x="1274945" y="2786662"/>
            <a:ext cx="2255383" cy="3714750"/>
          </a:xfrm>
        </p:spPr>
      </p:pic>
      <p:sp>
        <p:nvSpPr>
          <p:cNvPr id="4" name="Text Placeholder 3">
            <a:extLst>
              <a:ext uri="{FF2B5EF4-FFF2-40B4-BE49-F238E27FC236}">
                <a16:creationId xmlns:a16="http://schemas.microsoft.com/office/drawing/2014/main" id="{CFF6BF14-1552-D0A4-E354-EAC5965D49C8}"/>
              </a:ext>
            </a:extLst>
          </p:cNvPr>
          <p:cNvSpPr>
            <a:spLocks noGrp="1"/>
          </p:cNvSpPr>
          <p:nvPr>
            <p:ph type="body" sz="half" idx="4294967295"/>
          </p:nvPr>
        </p:nvSpPr>
        <p:spPr>
          <a:xfrm>
            <a:off x="919117" y="1423016"/>
            <a:ext cx="10353763" cy="1257300"/>
          </a:xfrm>
        </p:spPr>
        <p:txBody>
          <a:bodyPr>
            <a:normAutofit fontScale="77500" lnSpcReduction="20000"/>
          </a:bodyPr>
          <a:lstStyle/>
          <a:p>
            <a:pPr marL="36900" indent="0" algn="ctr">
              <a:buNone/>
            </a:pPr>
            <a:r>
              <a:rPr lang="en-US" dirty="0"/>
              <a:t>RESULTS</a:t>
            </a:r>
          </a:p>
          <a:p>
            <a:pPr marL="36900" indent="0" algn="ctr">
              <a:buNone/>
            </a:pPr>
            <a:r>
              <a:rPr lang="en-US" dirty="0"/>
              <a:t>This shows the weekly user growth from the </a:t>
            </a:r>
            <a:r>
              <a:rPr lang="en-US" b="1" dirty="0"/>
              <a:t>1</a:t>
            </a:r>
            <a:r>
              <a:rPr lang="en-US" b="1" baseline="30000" dirty="0"/>
              <a:t>st</a:t>
            </a:r>
            <a:r>
              <a:rPr lang="en-US" b="1" dirty="0"/>
              <a:t> week</a:t>
            </a:r>
            <a:r>
              <a:rPr lang="en-US" dirty="0"/>
              <a:t> of </a:t>
            </a:r>
            <a:r>
              <a:rPr lang="en-US" b="1" dirty="0"/>
              <a:t>2013</a:t>
            </a:r>
            <a:r>
              <a:rPr lang="en-US" dirty="0"/>
              <a:t> to the </a:t>
            </a:r>
            <a:r>
              <a:rPr lang="en-US" b="1" dirty="0"/>
              <a:t>35</a:t>
            </a:r>
            <a:r>
              <a:rPr lang="en-US" b="1" baseline="30000" dirty="0"/>
              <a:t>th</a:t>
            </a:r>
            <a:r>
              <a:rPr lang="en-US" b="1" dirty="0"/>
              <a:t> week</a:t>
            </a:r>
            <a:r>
              <a:rPr lang="en-US" dirty="0"/>
              <a:t> of </a:t>
            </a:r>
            <a:r>
              <a:rPr lang="en-US" b="1" dirty="0"/>
              <a:t>2014</a:t>
            </a:r>
            <a:r>
              <a:rPr lang="en-US" dirty="0"/>
              <a:t>. The </a:t>
            </a:r>
            <a:r>
              <a:rPr lang="en-US" b="1" dirty="0"/>
              <a:t>33</a:t>
            </a:r>
            <a:r>
              <a:rPr lang="en-US" b="1" baseline="30000" dirty="0"/>
              <a:t>rd</a:t>
            </a:r>
            <a:r>
              <a:rPr lang="en-US" b="1" dirty="0"/>
              <a:t> week</a:t>
            </a:r>
            <a:r>
              <a:rPr lang="en-US" dirty="0"/>
              <a:t> of </a:t>
            </a:r>
            <a:r>
              <a:rPr lang="en-US" b="1" dirty="0"/>
              <a:t>2014</a:t>
            </a:r>
            <a:r>
              <a:rPr lang="en-US" dirty="0"/>
              <a:t> saw the highest number of new active users @ </a:t>
            </a:r>
            <a:r>
              <a:rPr lang="en-US" b="1" dirty="0"/>
              <a:t>261</a:t>
            </a:r>
            <a:r>
              <a:rPr lang="en-US" dirty="0"/>
              <a:t>, and the </a:t>
            </a:r>
            <a:r>
              <a:rPr lang="en-US" b="1" dirty="0"/>
              <a:t>35</a:t>
            </a:r>
            <a:r>
              <a:rPr lang="en-US" b="1" baseline="30000" dirty="0"/>
              <a:t>th</a:t>
            </a:r>
            <a:r>
              <a:rPr lang="en-US" b="1" dirty="0"/>
              <a:t> week</a:t>
            </a:r>
            <a:r>
              <a:rPr lang="en-US" dirty="0"/>
              <a:t> of 2014 saw the lowest number of new active users @ </a:t>
            </a:r>
            <a:r>
              <a:rPr lang="en-US" b="1" dirty="0"/>
              <a:t>18</a:t>
            </a:r>
            <a:r>
              <a:rPr lang="en-US" dirty="0"/>
              <a:t>.</a:t>
            </a:r>
            <a:endParaRPr lang="en-IN" dirty="0"/>
          </a:p>
        </p:txBody>
      </p:sp>
      <p:pic>
        <p:nvPicPr>
          <p:cNvPr id="8" name="Picture 7">
            <a:extLst>
              <a:ext uri="{FF2B5EF4-FFF2-40B4-BE49-F238E27FC236}">
                <a16:creationId xmlns:a16="http://schemas.microsoft.com/office/drawing/2014/main" id="{6AC55147-7774-51CC-8541-27FCC5172163}"/>
              </a:ext>
            </a:extLst>
          </p:cNvPr>
          <p:cNvPicPr>
            <a:picLocks noChangeAspect="1"/>
          </p:cNvPicPr>
          <p:nvPr/>
        </p:nvPicPr>
        <p:blipFill>
          <a:blip r:embed="rId3"/>
          <a:stretch>
            <a:fillRect/>
          </a:stretch>
        </p:blipFill>
        <p:spPr>
          <a:xfrm>
            <a:off x="3810462" y="2786662"/>
            <a:ext cx="2285536" cy="3714751"/>
          </a:xfrm>
          <a:prstGeom prst="rect">
            <a:avLst/>
          </a:prstGeom>
        </p:spPr>
      </p:pic>
      <p:pic>
        <p:nvPicPr>
          <p:cNvPr id="10" name="Picture 9">
            <a:extLst>
              <a:ext uri="{FF2B5EF4-FFF2-40B4-BE49-F238E27FC236}">
                <a16:creationId xmlns:a16="http://schemas.microsoft.com/office/drawing/2014/main" id="{08088534-258C-1C66-61BB-18D3B4D4D771}"/>
              </a:ext>
            </a:extLst>
          </p:cNvPr>
          <p:cNvPicPr>
            <a:picLocks noChangeAspect="1"/>
          </p:cNvPicPr>
          <p:nvPr/>
        </p:nvPicPr>
        <p:blipFill>
          <a:blip r:embed="rId4"/>
          <a:stretch>
            <a:fillRect/>
          </a:stretch>
        </p:blipFill>
        <p:spPr>
          <a:xfrm>
            <a:off x="6376132" y="2786662"/>
            <a:ext cx="2271132" cy="3714750"/>
          </a:xfrm>
          <a:prstGeom prst="rect">
            <a:avLst/>
          </a:prstGeom>
        </p:spPr>
      </p:pic>
      <p:pic>
        <p:nvPicPr>
          <p:cNvPr id="12" name="Picture 11">
            <a:extLst>
              <a:ext uri="{FF2B5EF4-FFF2-40B4-BE49-F238E27FC236}">
                <a16:creationId xmlns:a16="http://schemas.microsoft.com/office/drawing/2014/main" id="{A5BCB301-375C-0A2C-9782-E1B3A93AE0DE}"/>
              </a:ext>
            </a:extLst>
          </p:cNvPr>
          <p:cNvPicPr>
            <a:picLocks noChangeAspect="1"/>
          </p:cNvPicPr>
          <p:nvPr/>
        </p:nvPicPr>
        <p:blipFill>
          <a:blip r:embed="rId5"/>
          <a:stretch>
            <a:fillRect/>
          </a:stretch>
        </p:blipFill>
        <p:spPr>
          <a:xfrm>
            <a:off x="8927398" y="4272506"/>
            <a:ext cx="2271133" cy="743062"/>
          </a:xfrm>
          <a:prstGeom prst="rect">
            <a:avLst/>
          </a:prstGeom>
        </p:spPr>
      </p:pic>
    </p:spTree>
    <p:extLst>
      <p:ext uri="{BB962C8B-B14F-4D97-AF65-F5344CB8AC3E}">
        <p14:creationId xmlns:p14="http://schemas.microsoft.com/office/powerpoint/2010/main" val="2351556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C450-A89A-C0CB-D10F-72F65D1A75C1}"/>
              </a:ext>
            </a:extLst>
          </p:cNvPr>
          <p:cNvSpPr>
            <a:spLocks noGrp="1"/>
          </p:cNvSpPr>
          <p:nvPr>
            <p:ph type="title"/>
          </p:nvPr>
        </p:nvSpPr>
        <p:spPr/>
        <p:txBody>
          <a:bodyPr/>
          <a:lstStyle/>
          <a:p>
            <a:r>
              <a:rPr lang="en-US" dirty="0"/>
              <a:t>Case 2: Weekly User Retention</a:t>
            </a:r>
            <a:endParaRPr lang="en-IN" dirty="0"/>
          </a:p>
        </p:txBody>
      </p:sp>
      <p:pic>
        <p:nvPicPr>
          <p:cNvPr id="6" name="Content Placeholder 5">
            <a:extLst>
              <a:ext uri="{FF2B5EF4-FFF2-40B4-BE49-F238E27FC236}">
                <a16:creationId xmlns:a16="http://schemas.microsoft.com/office/drawing/2014/main" id="{9A954FCF-C141-0123-A82B-1BECD0A36370}"/>
              </a:ext>
            </a:extLst>
          </p:cNvPr>
          <p:cNvPicPr>
            <a:picLocks noGrp="1" noChangeAspect="1"/>
          </p:cNvPicPr>
          <p:nvPr>
            <p:ph idx="1"/>
          </p:nvPr>
        </p:nvPicPr>
        <p:blipFill>
          <a:blip r:embed="rId2"/>
          <a:stretch>
            <a:fillRect/>
          </a:stretch>
        </p:blipFill>
        <p:spPr>
          <a:xfrm>
            <a:off x="4620684" y="1518082"/>
            <a:ext cx="6924266" cy="4171519"/>
          </a:xfrm>
        </p:spPr>
      </p:pic>
      <p:sp>
        <p:nvSpPr>
          <p:cNvPr id="4" name="Text Placeholder 3">
            <a:extLst>
              <a:ext uri="{FF2B5EF4-FFF2-40B4-BE49-F238E27FC236}">
                <a16:creationId xmlns:a16="http://schemas.microsoft.com/office/drawing/2014/main" id="{EDC51204-BD9E-4EEC-A490-AEEA5F24B086}"/>
              </a:ext>
            </a:extLst>
          </p:cNvPr>
          <p:cNvSpPr>
            <a:spLocks noGrp="1"/>
          </p:cNvSpPr>
          <p:nvPr>
            <p:ph type="body" sz="half" idx="2"/>
          </p:nvPr>
        </p:nvSpPr>
        <p:spPr/>
        <p:txBody>
          <a:bodyPr/>
          <a:lstStyle/>
          <a:p>
            <a:endParaRPr lang="en-US" dirty="0"/>
          </a:p>
          <a:p>
            <a:endParaRPr lang="en-IN" dirty="0"/>
          </a:p>
          <a:p>
            <a:endParaRPr lang="en-IN" dirty="0"/>
          </a:p>
          <a:p>
            <a:r>
              <a:rPr lang="en-IN" dirty="0"/>
              <a:t>SQL QUERY</a:t>
            </a:r>
          </a:p>
        </p:txBody>
      </p:sp>
    </p:spTree>
    <p:extLst>
      <p:ext uri="{BB962C8B-B14F-4D97-AF65-F5344CB8AC3E}">
        <p14:creationId xmlns:p14="http://schemas.microsoft.com/office/powerpoint/2010/main" val="385864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1442-CDEB-AD5B-C4C3-15C05275346F}"/>
              </a:ext>
            </a:extLst>
          </p:cNvPr>
          <p:cNvSpPr>
            <a:spLocks noGrp="1"/>
          </p:cNvSpPr>
          <p:nvPr>
            <p:ph type="title"/>
          </p:nvPr>
        </p:nvSpPr>
        <p:spPr/>
        <p:txBody>
          <a:bodyPr/>
          <a:lstStyle/>
          <a:p>
            <a:r>
              <a:rPr lang="en-US" dirty="0"/>
              <a:t>Case 2: Weekly User Retention (Cont.)</a:t>
            </a:r>
            <a:endParaRPr lang="en-IN" dirty="0"/>
          </a:p>
        </p:txBody>
      </p:sp>
      <p:pic>
        <p:nvPicPr>
          <p:cNvPr id="6" name="Content Placeholder 5">
            <a:extLst>
              <a:ext uri="{FF2B5EF4-FFF2-40B4-BE49-F238E27FC236}">
                <a16:creationId xmlns:a16="http://schemas.microsoft.com/office/drawing/2014/main" id="{B817EDC6-8A1B-685A-8671-6736E15011A5}"/>
              </a:ext>
            </a:extLst>
          </p:cNvPr>
          <p:cNvPicPr>
            <a:picLocks noGrp="1" noChangeAspect="1"/>
          </p:cNvPicPr>
          <p:nvPr>
            <p:ph idx="1"/>
          </p:nvPr>
        </p:nvPicPr>
        <p:blipFill>
          <a:blip r:embed="rId2"/>
          <a:stretch>
            <a:fillRect/>
          </a:stretch>
        </p:blipFill>
        <p:spPr>
          <a:xfrm>
            <a:off x="6946351" y="609600"/>
            <a:ext cx="2890108" cy="5675985"/>
          </a:xfrm>
        </p:spPr>
      </p:pic>
      <p:sp>
        <p:nvSpPr>
          <p:cNvPr id="4" name="Text Placeholder 3">
            <a:extLst>
              <a:ext uri="{FF2B5EF4-FFF2-40B4-BE49-F238E27FC236}">
                <a16:creationId xmlns:a16="http://schemas.microsoft.com/office/drawing/2014/main" id="{C995EDA4-70B9-F50F-CDC6-CE81C3906B84}"/>
              </a:ext>
            </a:extLst>
          </p:cNvPr>
          <p:cNvSpPr>
            <a:spLocks noGrp="1"/>
          </p:cNvSpPr>
          <p:nvPr>
            <p:ph type="body" sz="half" idx="2"/>
          </p:nvPr>
        </p:nvSpPr>
        <p:spPr/>
        <p:txBody>
          <a:bodyPr/>
          <a:lstStyle/>
          <a:p>
            <a:r>
              <a:rPr lang="en-US" dirty="0"/>
              <a:t>RESULTS</a:t>
            </a:r>
          </a:p>
          <a:p>
            <a:endParaRPr lang="en-US" dirty="0"/>
          </a:p>
          <a:p>
            <a:r>
              <a:rPr lang="en-US" dirty="0"/>
              <a:t>This shows the count of retained users and the number of weeks for which they were retained. Since this data pertains to all the users in the database, only a small section of the data is reproduced here. The entire data can be found in:</a:t>
            </a:r>
          </a:p>
          <a:p>
            <a:endParaRPr lang="en-IN" dirty="0"/>
          </a:p>
        </p:txBody>
      </p:sp>
      <p:graphicFrame>
        <p:nvGraphicFramePr>
          <p:cNvPr id="8" name="Object 7">
            <a:extLst>
              <a:ext uri="{FF2B5EF4-FFF2-40B4-BE49-F238E27FC236}">
                <a16:creationId xmlns:a16="http://schemas.microsoft.com/office/drawing/2014/main" id="{DE356D8E-B2E4-5015-9329-F0054CD97402}"/>
              </a:ext>
            </a:extLst>
          </p:cNvPr>
          <p:cNvGraphicFramePr>
            <a:graphicFrameLocks noChangeAspect="1"/>
          </p:cNvGraphicFramePr>
          <p:nvPr>
            <p:extLst>
              <p:ext uri="{D42A27DB-BD31-4B8C-83A1-F6EECF244321}">
                <p14:modId xmlns:p14="http://schemas.microsoft.com/office/powerpoint/2010/main" val="1150134354"/>
              </p:ext>
            </p:extLst>
          </p:nvPr>
        </p:nvGraphicFramePr>
        <p:xfrm>
          <a:off x="2310039" y="5449579"/>
          <a:ext cx="914400" cy="792163"/>
        </p:xfrm>
        <a:graphic>
          <a:graphicData uri="http://schemas.openxmlformats.org/presentationml/2006/ole">
            <mc:AlternateContent xmlns:mc="http://schemas.openxmlformats.org/markup-compatibility/2006">
              <mc:Choice xmlns:v="urn:schemas-microsoft-com:vml" Requires="v">
                <p:oleObj name="Macro-Enabled Worksheet" showAsIcon="1" r:id="rId3" imgW="914400" imgH="792360" progId="Excel.SheetMacroEnabled.12">
                  <p:embed/>
                </p:oleObj>
              </mc:Choice>
              <mc:Fallback>
                <p:oleObj name="Macro-Enabled Worksheet" showAsIcon="1" r:id="rId3" imgW="914400" imgH="792360" progId="Excel.SheetMacroEnabled.12">
                  <p:embed/>
                  <p:pic>
                    <p:nvPicPr>
                      <p:cNvPr id="0" name=""/>
                      <p:cNvPicPr/>
                      <p:nvPr/>
                    </p:nvPicPr>
                    <p:blipFill>
                      <a:blip r:embed="rId4"/>
                      <a:stretch>
                        <a:fillRect/>
                      </a:stretch>
                    </p:blipFill>
                    <p:spPr>
                      <a:xfrm>
                        <a:off x="2310039" y="5449579"/>
                        <a:ext cx="914400" cy="792163"/>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262224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0B3F-7CD0-5C82-686E-83294969BB89}"/>
              </a:ext>
            </a:extLst>
          </p:cNvPr>
          <p:cNvSpPr>
            <a:spLocks noGrp="1"/>
          </p:cNvSpPr>
          <p:nvPr>
            <p:ph type="title"/>
          </p:nvPr>
        </p:nvSpPr>
        <p:spPr/>
        <p:txBody>
          <a:bodyPr/>
          <a:lstStyle/>
          <a:p>
            <a:r>
              <a:rPr lang="en-US" dirty="0"/>
              <a:t>Case 2: Weekly Device-wise User Engagement</a:t>
            </a:r>
            <a:endParaRPr lang="en-IN" dirty="0"/>
          </a:p>
        </p:txBody>
      </p:sp>
      <p:pic>
        <p:nvPicPr>
          <p:cNvPr id="6" name="Content Placeholder 5">
            <a:extLst>
              <a:ext uri="{FF2B5EF4-FFF2-40B4-BE49-F238E27FC236}">
                <a16:creationId xmlns:a16="http://schemas.microsoft.com/office/drawing/2014/main" id="{BFA44D2E-FC82-0D31-9B22-015D2E45F138}"/>
              </a:ext>
            </a:extLst>
          </p:cNvPr>
          <p:cNvPicPr>
            <a:picLocks noGrp="1" noChangeAspect="1"/>
          </p:cNvPicPr>
          <p:nvPr>
            <p:ph idx="1"/>
          </p:nvPr>
        </p:nvPicPr>
        <p:blipFill>
          <a:blip r:embed="rId2"/>
          <a:stretch>
            <a:fillRect/>
          </a:stretch>
        </p:blipFill>
        <p:spPr>
          <a:xfrm>
            <a:off x="4620684" y="1672870"/>
            <a:ext cx="6659923" cy="3512259"/>
          </a:xfrm>
        </p:spPr>
      </p:pic>
      <p:sp>
        <p:nvSpPr>
          <p:cNvPr id="4" name="Text Placeholder 3">
            <a:extLst>
              <a:ext uri="{FF2B5EF4-FFF2-40B4-BE49-F238E27FC236}">
                <a16:creationId xmlns:a16="http://schemas.microsoft.com/office/drawing/2014/main" id="{C3C22BF6-623E-51D3-5C7A-4926444F5216}"/>
              </a:ext>
            </a:extLst>
          </p:cNvPr>
          <p:cNvSpPr>
            <a:spLocks noGrp="1"/>
          </p:cNvSpPr>
          <p:nvPr>
            <p:ph type="body" sz="half" idx="2"/>
          </p:nvPr>
        </p:nvSpPr>
        <p:spPr/>
        <p:txBody>
          <a:bodyPr/>
          <a:lstStyle/>
          <a:p>
            <a:endParaRPr lang="en-US" dirty="0"/>
          </a:p>
          <a:p>
            <a:endParaRPr lang="en-IN" dirty="0"/>
          </a:p>
          <a:p>
            <a:endParaRPr lang="en-IN" dirty="0"/>
          </a:p>
          <a:p>
            <a:r>
              <a:rPr lang="en-IN" dirty="0"/>
              <a:t>SQL QUERY</a:t>
            </a:r>
          </a:p>
        </p:txBody>
      </p:sp>
    </p:spTree>
    <p:extLst>
      <p:ext uri="{BB962C8B-B14F-4D97-AF65-F5344CB8AC3E}">
        <p14:creationId xmlns:p14="http://schemas.microsoft.com/office/powerpoint/2010/main" val="1699903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5A86-B2D4-6E96-A2A4-3EC60170408D}"/>
              </a:ext>
            </a:extLst>
          </p:cNvPr>
          <p:cNvSpPr>
            <a:spLocks noGrp="1"/>
          </p:cNvSpPr>
          <p:nvPr>
            <p:ph type="title"/>
          </p:nvPr>
        </p:nvSpPr>
        <p:spPr/>
        <p:txBody>
          <a:bodyPr/>
          <a:lstStyle/>
          <a:p>
            <a:r>
              <a:rPr lang="en-US" dirty="0"/>
              <a:t>Case 2: Weekly Device-wise User Engagement (cont.)</a:t>
            </a:r>
            <a:endParaRPr lang="en-IN" dirty="0"/>
          </a:p>
        </p:txBody>
      </p:sp>
      <p:pic>
        <p:nvPicPr>
          <p:cNvPr id="6" name="Content Placeholder 5">
            <a:extLst>
              <a:ext uri="{FF2B5EF4-FFF2-40B4-BE49-F238E27FC236}">
                <a16:creationId xmlns:a16="http://schemas.microsoft.com/office/drawing/2014/main" id="{9F515EA3-9CDE-7997-0712-2B038004458E}"/>
              </a:ext>
            </a:extLst>
          </p:cNvPr>
          <p:cNvPicPr>
            <a:picLocks noGrp="1" noChangeAspect="1"/>
          </p:cNvPicPr>
          <p:nvPr>
            <p:ph idx="1"/>
          </p:nvPr>
        </p:nvPicPr>
        <p:blipFill>
          <a:blip r:embed="rId2"/>
          <a:stretch>
            <a:fillRect/>
          </a:stretch>
        </p:blipFill>
        <p:spPr>
          <a:xfrm>
            <a:off x="6096000" y="733578"/>
            <a:ext cx="3706889" cy="5390844"/>
          </a:xfrm>
        </p:spPr>
      </p:pic>
      <p:sp>
        <p:nvSpPr>
          <p:cNvPr id="4" name="Text Placeholder 3">
            <a:extLst>
              <a:ext uri="{FF2B5EF4-FFF2-40B4-BE49-F238E27FC236}">
                <a16:creationId xmlns:a16="http://schemas.microsoft.com/office/drawing/2014/main" id="{D5BC1472-39F6-C1C4-76DF-C8317788B54C}"/>
              </a:ext>
            </a:extLst>
          </p:cNvPr>
          <p:cNvSpPr>
            <a:spLocks noGrp="1"/>
          </p:cNvSpPr>
          <p:nvPr>
            <p:ph type="body" sz="half" idx="2"/>
          </p:nvPr>
        </p:nvSpPr>
        <p:spPr/>
        <p:txBody>
          <a:bodyPr/>
          <a:lstStyle/>
          <a:p>
            <a:r>
              <a:rPr lang="en-US" dirty="0"/>
              <a:t>RESULTS</a:t>
            </a:r>
          </a:p>
          <a:p>
            <a:endParaRPr lang="en-US" dirty="0"/>
          </a:p>
          <a:p>
            <a:r>
              <a:rPr lang="en-IN" dirty="0"/>
              <a:t>This shows the number of users who have accessed the organization’s platform from various devices over the weeks in </a:t>
            </a:r>
            <a:r>
              <a:rPr lang="en-IN" b="1" dirty="0"/>
              <a:t>2014</a:t>
            </a:r>
            <a:r>
              <a:rPr lang="en-IN" dirty="0"/>
              <a:t>. Once again, only a small section of the data is reproduced here, with the entire dataset available in:</a:t>
            </a:r>
          </a:p>
          <a:p>
            <a:endParaRPr lang="en-IN" dirty="0"/>
          </a:p>
        </p:txBody>
      </p:sp>
      <p:graphicFrame>
        <p:nvGraphicFramePr>
          <p:cNvPr id="8" name="Object 7">
            <a:extLst>
              <a:ext uri="{FF2B5EF4-FFF2-40B4-BE49-F238E27FC236}">
                <a16:creationId xmlns:a16="http://schemas.microsoft.com/office/drawing/2014/main" id="{2A633217-E433-4BAA-31E9-07358106FA17}"/>
              </a:ext>
            </a:extLst>
          </p:cNvPr>
          <p:cNvGraphicFramePr>
            <a:graphicFrameLocks noChangeAspect="1"/>
          </p:cNvGraphicFramePr>
          <p:nvPr>
            <p:extLst>
              <p:ext uri="{D42A27DB-BD31-4B8C-83A1-F6EECF244321}">
                <p14:modId xmlns:p14="http://schemas.microsoft.com/office/powerpoint/2010/main" val="21227491"/>
              </p:ext>
            </p:extLst>
          </p:nvPr>
        </p:nvGraphicFramePr>
        <p:xfrm>
          <a:off x="2310039" y="5456237"/>
          <a:ext cx="914400" cy="792163"/>
        </p:xfrm>
        <a:graphic>
          <a:graphicData uri="http://schemas.openxmlformats.org/presentationml/2006/ole">
            <mc:AlternateContent xmlns:mc="http://schemas.openxmlformats.org/markup-compatibility/2006">
              <mc:Choice xmlns:v="urn:schemas-microsoft-com:vml" Requires="v">
                <p:oleObj name="Macro-Enabled Worksheet" showAsIcon="1" r:id="rId3" imgW="914400" imgH="792360" progId="Excel.SheetMacroEnabled.12">
                  <p:embed/>
                </p:oleObj>
              </mc:Choice>
              <mc:Fallback>
                <p:oleObj name="Macro-Enabled Worksheet" showAsIcon="1" r:id="rId3" imgW="914400" imgH="792360" progId="Excel.SheetMacroEnabled.12">
                  <p:embed/>
                  <p:pic>
                    <p:nvPicPr>
                      <p:cNvPr id="0" name=""/>
                      <p:cNvPicPr/>
                      <p:nvPr/>
                    </p:nvPicPr>
                    <p:blipFill>
                      <a:blip r:embed="rId4"/>
                      <a:stretch>
                        <a:fillRect/>
                      </a:stretch>
                    </p:blipFill>
                    <p:spPr>
                      <a:xfrm>
                        <a:off x="2310039" y="5456237"/>
                        <a:ext cx="914400" cy="792163"/>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3745201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p:txBody>
          <a:bodyPr>
            <a:normAutofit/>
          </a:bodyPr>
          <a:lstStyle/>
          <a:p>
            <a:r>
              <a:rPr lang="en-US" dirty="0"/>
              <a:t>Project Description</a:t>
            </a:r>
          </a:p>
        </p:txBody>
      </p:sp>
      <p:sp>
        <p:nvSpPr>
          <p:cNvPr id="4" name="Content Placeholder 3">
            <a:extLst>
              <a:ext uri="{FF2B5EF4-FFF2-40B4-BE49-F238E27FC236}">
                <a16:creationId xmlns:a16="http://schemas.microsoft.com/office/drawing/2014/main" id="{66C3F751-B40A-D653-3B6E-EBB2081715EC}"/>
              </a:ext>
            </a:extLst>
          </p:cNvPr>
          <p:cNvSpPr>
            <a:spLocks noGrp="1"/>
          </p:cNvSpPr>
          <p:nvPr>
            <p:ph idx="1"/>
          </p:nvPr>
        </p:nvSpPr>
        <p:spPr/>
        <p:txBody>
          <a:bodyPr>
            <a:normAutofit lnSpcReduction="10000"/>
          </a:bodyPr>
          <a:lstStyle/>
          <a:p>
            <a:pPr marL="36900" indent="0" algn="just">
              <a:buNone/>
            </a:pPr>
            <a:r>
              <a:rPr lang="en-US" dirty="0"/>
              <a:t>Operation analytics is crucial for any organization that is aiming for success in its field. It not only helps the organization analyze its end-to-end operations but also aids in identifying the areas where it could further improve upon.</a:t>
            </a:r>
          </a:p>
          <a:p>
            <a:pPr marL="36900" indent="0" algn="just">
              <a:buNone/>
            </a:pPr>
            <a:r>
              <a:rPr lang="en-US" dirty="0"/>
              <a:t>It also has the added benefit of bringing together different teams or units of the organization when trying to understand the operations. This creates a synergy in their operations, and consequently that of the organization itself.</a:t>
            </a:r>
          </a:p>
          <a:p>
            <a:pPr marL="36900" indent="0" algn="just">
              <a:buNone/>
            </a:pPr>
            <a:r>
              <a:rPr lang="en-US" dirty="0"/>
              <a:t>In this project, I perform operation analytics for a hypothetical organization that intends to understand its user base. I also analyze the operations its users perform and understand engagement metrics over time.</a:t>
            </a:r>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4EF7-3831-185B-6B21-84DE28EF9676}"/>
              </a:ext>
            </a:extLst>
          </p:cNvPr>
          <p:cNvSpPr>
            <a:spLocks noGrp="1"/>
          </p:cNvSpPr>
          <p:nvPr>
            <p:ph type="title"/>
          </p:nvPr>
        </p:nvSpPr>
        <p:spPr/>
        <p:txBody>
          <a:bodyPr/>
          <a:lstStyle/>
          <a:p>
            <a:r>
              <a:rPr lang="en-US" dirty="0"/>
              <a:t>Case 2: User Email Engagement</a:t>
            </a:r>
            <a:endParaRPr lang="en-IN" dirty="0"/>
          </a:p>
        </p:txBody>
      </p:sp>
      <p:pic>
        <p:nvPicPr>
          <p:cNvPr id="6" name="Content Placeholder 5">
            <a:extLst>
              <a:ext uri="{FF2B5EF4-FFF2-40B4-BE49-F238E27FC236}">
                <a16:creationId xmlns:a16="http://schemas.microsoft.com/office/drawing/2014/main" id="{00156942-C168-E454-CCFD-C7C7174253A5}"/>
              </a:ext>
            </a:extLst>
          </p:cNvPr>
          <p:cNvPicPr>
            <a:picLocks noGrp="1" noChangeAspect="1"/>
          </p:cNvPicPr>
          <p:nvPr>
            <p:ph idx="1"/>
          </p:nvPr>
        </p:nvPicPr>
        <p:blipFill>
          <a:blip r:embed="rId2"/>
          <a:stretch>
            <a:fillRect/>
          </a:stretch>
        </p:blipFill>
        <p:spPr>
          <a:xfrm>
            <a:off x="4695109" y="953374"/>
            <a:ext cx="6583096" cy="4951252"/>
          </a:xfrm>
        </p:spPr>
      </p:pic>
      <p:sp>
        <p:nvSpPr>
          <p:cNvPr id="4" name="Text Placeholder 3">
            <a:extLst>
              <a:ext uri="{FF2B5EF4-FFF2-40B4-BE49-F238E27FC236}">
                <a16:creationId xmlns:a16="http://schemas.microsoft.com/office/drawing/2014/main" id="{05E1ED2D-7446-E1C4-A021-E295A5CF7BF6}"/>
              </a:ext>
            </a:extLst>
          </p:cNvPr>
          <p:cNvSpPr>
            <a:spLocks noGrp="1"/>
          </p:cNvSpPr>
          <p:nvPr>
            <p:ph type="body" sz="half" idx="2"/>
          </p:nvPr>
        </p:nvSpPr>
        <p:spPr/>
        <p:txBody>
          <a:bodyPr/>
          <a:lstStyle/>
          <a:p>
            <a:endParaRPr lang="en-US" dirty="0"/>
          </a:p>
          <a:p>
            <a:endParaRPr lang="en-IN" dirty="0"/>
          </a:p>
          <a:p>
            <a:endParaRPr lang="en-IN" dirty="0"/>
          </a:p>
          <a:p>
            <a:r>
              <a:rPr lang="en-IN" dirty="0"/>
              <a:t>SQL QUERY</a:t>
            </a:r>
          </a:p>
        </p:txBody>
      </p:sp>
    </p:spTree>
    <p:extLst>
      <p:ext uri="{BB962C8B-B14F-4D97-AF65-F5344CB8AC3E}">
        <p14:creationId xmlns:p14="http://schemas.microsoft.com/office/powerpoint/2010/main" val="261513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AC5A8-E041-05F2-65F4-7ED63894F9AB}"/>
              </a:ext>
            </a:extLst>
          </p:cNvPr>
          <p:cNvSpPr>
            <a:spLocks noGrp="1"/>
          </p:cNvSpPr>
          <p:nvPr>
            <p:ph type="title"/>
          </p:nvPr>
        </p:nvSpPr>
        <p:spPr/>
        <p:txBody>
          <a:bodyPr/>
          <a:lstStyle/>
          <a:p>
            <a:r>
              <a:rPr lang="en-US" dirty="0"/>
              <a:t>Case 2: User Email Engagement (Cont.)</a:t>
            </a:r>
            <a:endParaRPr lang="en-IN" dirty="0"/>
          </a:p>
        </p:txBody>
      </p:sp>
      <p:sp>
        <p:nvSpPr>
          <p:cNvPr id="3" name="Content Placeholder 2">
            <a:extLst>
              <a:ext uri="{FF2B5EF4-FFF2-40B4-BE49-F238E27FC236}">
                <a16:creationId xmlns:a16="http://schemas.microsoft.com/office/drawing/2014/main" id="{5B2D1701-191A-8B82-6558-6BEB2AC458C6}"/>
              </a:ext>
            </a:extLst>
          </p:cNvPr>
          <p:cNvSpPr>
            <a:spLocks noGrp="1"/>
          </p:cNvSpPr>
          <p:nvPr>
            <p:ph idx="1"/>
          </p:nvPr>
        </p:nvSpPr>
        <p:spPr/>
        <p:txBody>
          <a:bodyPr/>
          <a:lstStyle/>
          <a:p>
            <a:pPr marL="36900" indent="0" algn="ctr">
              <a:buNone/>
            </a:pPr>
            <a:r>
              <a:rPr lang="en-US" dirty="0"/>
              <a:t>RESULTS</a:t>
            </a:r>
          </a:p>
          <a:p>
            <a:pPr marL="36900" indent="0" algn="ctr">
              <a:buNone/>
            </a:pPr>
            <a:r>
              <a:rPr lang="en-IN" dirty="0"/>
              <a:t>This shows that </a:t>
            </a:r>
            <a:r>
              <a:rPr lang="en-IN" b="1" dirty="0"/>
              <a:t>33.58%</a:t>
            </a:r>
            <a:r>
              <a:rPr lang="en-IN" dirty="0"/>
              <a:t> of all emails sent are opened by the users. However, only </a:t>
            </a:r>
            <a:r>
              <a:rPr lang="en-IN" b="1" dirty="0"/>
              <a:t>14.79% </a:t>
            </a:r>
            <a:r>
              <a:rPr lang="en-IN" dirty="0"/>
              <a:t>of all emails sent receive an action (click) from the users.</a:t>
            </a:r>
          </a:p>
        </p:txBody>
      </p:sp>
      <p:pic>
        <p:nvPicPr>
          <p:cNvPr id="5" name="Picture 4">
            <a:extLst>
              <a:ext uri="{FF2B5EF4-FFF2-40B4-BE49-F238E27FC236}">
                <a16:creationId xmlns:a16="http://schemas.microsoft.com/office/drawing/2014/main" id="{88182C2D-3EF3-656A-2F5C-E3C8DEDCD41D}"/>
              </a:ext>
            </a:extLst>
          </p:cNvPr>
          <p:cNvPicPr>
            <a:picLocks noChangeAspect="1"/>
          </p:cNvPicPr>
          <p:nvPr/>
        </p:nvPicPr>
        <p:blipFill>
          <a:blip r:embed="rId2"/>
          <a:stretch>
            <a:fillRect/>
          </a:stretch>
        </p:blipFill>
        <p:spPr>
          <a:xfrm>
            <a:off x="4157872" y="3933824"/>
            <a:ext cx="3865607" cy="731761"/>
          </a:xfrm>
          <a:prstGeom prst="rect">
            <a:avLst/>
          </a:prstGeom>
        </p:spPr>
      </p:pic>
    </p:spTree>
    <p:extLst>
      <p:ext uri="{BB962C8B-B14F-4D97-AF65-F5344CB8AC3E}">
        <p14:creationId xmlns:p14="http://schemas.microsoft.com/office/powerpoint/2010/main" val="1396764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CAA8-22A3-725B-9603-C13B294C1617}"/>
              </a:ext>
            </a:extLst>
          </p:cNvPr>
          <p:cNvSpPr>
            <a:spLocks noGrp="1"/>
          </p:cNvSpPr>
          <p:nvPr>
            <p:ph type="title"/>
          </p:nvPr>
        </p:nvSpPr>
        <p:spPr/>
        <p:txBody>
          <a:bodyPr/>
          <a:lstStyle/>
          <a:p>
            <a:r>
              <a:rPr lang="en-US" dirty="0"/>
              <a:t>Result</a:t>
            </a:r>
            <a:endParaRPr lang="en-IN" dirty="0"/>
          </a:p>
        </p:txBody>
      </p:sp>
      <p:sp>
        <p:nvSpPr>
          <p:cNvPr id="3" name="Content Placeholder 2">
            <a:extLst>
              <a:ext uri="{FF2B5EF4-FFF2-40B4-BE49-F238E27FC236}">
                <a16:creationId xmlns:a16="http://schemas.microsoft.com/office/drawing/2014/main" id="{60FA7BCB-4A6A-CAD6-229C-31C7F1E988E3}"/>
              </a:ext>
            </a:extLst>
          </p:cNvPr>
          <p:cNvSpPr>
            <a:spLocks noGrp="1"/>
          </p:cNvSpPr>
          <p:nvPr>
            <p:ph idx="1"/>
          </p:nvPr>
        </p:nvSpPr>
        <p:spPr>
          <a:xfrm>
            <a:off x="913795" y="1943285"/>
            <a:ext cx="10353762" cy="3714749"/>
          </a:xfrm>
        </p:spPr>
        <p:txBody>
          <a:bodyPr>
            <a:normAutofit fontScale="92500" lnSpcReduction="20000"/>
          </a:bodyPr>
          <a:lstStyle/>
          <a:p>
            <a:pPr marL="36900" indent="0" algn="just">
              <a:buNone/>
            </a:pPr>
            <a:r>
              <a:rPr lang="en-US" dirty="0"/>
              <a:t>Based on the insights provided here, internal work practices can be ramped up should they be required to provide better services to users.</a:t>
            </a:r>
          </a:p>
          <a:p>
            <a:pPr marL="36900" indent="0" algn="just">
              <a:buNone/>
            </a:pPr>
            <a:r>
              <a:rPr lang="en-US" dirty="0"/>
              <a:t>Moreover, the various teams of the organization can work together to implement steps for variable user interaction and retention. They can also focus on user experience on different devices to ensure uniform service is provided, irrespective of device format.</a:t>
            </a:r>
          </a:p>
          <a:p>
            <a:pPr marL="36900" indent="0" algn="just">
              <a:buNone/>
            </a:pPr>
            <a:r>
              <a:rPr lang="en-IN" dirty="0"/>
              <a:t>Concurrently, email marketing teams could implement various improvements to ensure higher email open and click rates. Campaigns could be run in these mailers that could aid in increased user retention and interaction, as well as new user creation.</a:t>
            </a:r>
          </a:p>
          <a:p>
            <a:pPr marL="36900" indent="0" algn="just">
              <a:buNone/>
            </a:pPr>
            <a:r>
              <a:rPr lang="en-IN" dirty="0"/>
              <a:t>This project has been very helpful in understanding advanced SQL concepts and provided insights into how an operations team performs in an organization and helps in its growth.</a:t>
            </a:r>
          </a:p>
        </p:txBody>
      </p:sp>
    </p:spTree>
    <p:extLst>
      <p:ext uri="{BB962C8B-B14F-4D97-AF65-F5344CB8AC3E}">
        <p14:creationId xmlns:p14="http://schemas.microsoft.com/office/powerpoint/2010/main" val="92555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FB3E8-765C-4867-DE13-96AC3A13E07F}"/>
              </a:ext>
            </a:extLst>
          </p:cNvPr>
          <p:cNvSpPr>
            <a:spLocks noGrp="1"/>
          </p:cNvSpPr>
          <p:nvPr>
            <p:ph type="title"/>
          </p:nvPr>
        </p:nvSpPr>
        <p:spPr/>
        <p:txBody>
          <a:bodyPr/>
          <a:lstStyle/>
          <a:p>
            <a:r>
              <a:rPr lang="en-US" dirty="0"/>
              <a:t>Approach</a:t>
            </a:r>
            <a:endParaRPr lang="en-IN" dirty="0"/>
          </a:p>
        </p:txBody>
      </p:sp>
      <p:sp>
        <p:nvSpPr>
          <p:cNvPr id="3" name="Content Placeholder 2">
            <a:extLst>
              <a:ext uri="{FF2B5EF4-FFF2-40B4-BE49-F238E27FC236}">
                <a16:creationId xmlns:a16="http://schemas.microsoft.com/office/drawing/2014/main" id="{A5C9077E-27BE-4706-A808-8B295E12F033}"/>
              </a:ext>
            </a:extLst>
          </p:cNvPr>
          <p:cNvSpPr>
            <a:spLocks noGrp="1"/>
          </p:cNvSpPr>
          <p:nvPr>
            <p:ph idx="1"/>
          </p:nvPr>
        </p:nvSpPr>
        <p:spPr/>
        <p:txBody>
          <a:bodyPr/>
          <a:lstStyle/>
          <a:p>
            <a:pPr marL="36900" indent="0" algn="just">
              <a:buNone/>
            </a:pPr>
            <a:r>
              <a:rPr lang="en-US" dirty="0"/>
              <a:t>This project starts by first obtaining a sample dataset of internal jobs performed for the benefit of the users, a dataset of the users themselves, along with their engagements on the organization’s platform.</a:t>
            </a:r>
          </a:p>
          <a:p>
            <a:pPr marL="36900" indent="0" algn="just">
              <a:buNone/>
            </a:pPr>
            <a:r>
              <a:rPr lang="en-US" dirty="0"/>
              <a:t>This data is then cleaned and stored in a database called </a:t>
            </a:r>
            <a:r>
              <a:rPr lang="en-US" i="1" dirty="0" err="1"/>
              <a:t>op_analytics</a:t>
            </a:r>
            <a:r>
              <a:rPr lang="en-US" dirty="0"/>
              <a:t>, using multiple tables such as </a:t>
            </a:r>
            <a:r>
              <a:rPr lang="en-US" i="1" dirty="0" err="1"/>
              <a:t>job_data</a:t>
            </a:r>
            <a:r>
              <a:rPr lang="en-US" dirty="0"/>
              <a:t>, </a:t>
            </a:r>
            <a:r>
              <a:rPr lang="en-US" i="1" dirty="0"/>
              <a:t>users</a:t>
            </a:r>
            <a:r>
              <a:rPr lang="en-US" dirty="0"/>
              <a:t>, </a:t>
            </a:r>
            <a:r>
              <a:rPr lang="en-US" i="1" dirty="0"/>
              <a:t>events</a:t>
            </a:r>
            <a:r>
              <a:rPr lang="en-US" dirty="0"/>
              <a:t>, and </a:t>
            </a:r>
            <a:r>
              <a:rPr lang="en-US" i="1" dirty="0" err="1"/>
              <a:t>email_events</a:t>
            </a:r>
            <a:r>
              <a:rPr lang="en-US" dirty="0"/>
              <a:t>.</a:t>
            </a:r>
          </a:p>
          <a:p>
            <a:pPr marL="36900" indent="0" algn="just">
              <a:buNone/>
            </a:pPr>
            <a:r>
              <a:rPr lang="en-US" dirty="0"/>
              <a:t>Once this is done, SQL queries are executed on these tables to obtain specific data as per requirements.</a:t>
            </a:r>
            <a:endParaRPr lang="en-IN" dirty="0"/>
          </a:p>
          <a:p>
            <a:pPr marL="36900" indent="0">
              <a:buNone/>
            </a:pPr>
            <a:endParaRPr lang="en-IN" dirty="0"/>
          </a:p>
        </p:txBody>
      </p:sp>
    </p:spTree>
    <p:extLst>
      <p:ext uri="{BB962C8B-B14F-4D97-AF65-F5344CB8AC3E}">
        <p14:creationId xmlns:p14="http://schemas.microsoft.com/office/powerpoint/2010/main" val="3313994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9EA4-191C-4140-BB5B-B87CBBB2C67A}"/>
              </a:ext>
            </a:extLst>
          </p:cNvPr>
          <p:cNvSpPr>
            <a:spLocks noGrp="1"/>
          </p:cNvSpPr>
          <p:nvPr>
            <p:ph type="title"/>
          </p:nvPr>
        </p:nvSpPr>
        <p:spPr/>
        <p:txBody>
          <a:bodyPr/>
          <a:lstStyle/>
          <a:p>
            <a:r>
              <a:rPr lang="en-US" dirty="0"/>
              <a:t>Tech-stack used</a:t>
            </a:r>
            <a:endParaRPr lang="en-IN" dirty="0"/>
          </a:p>
        </p:txBody>
      </p:sp>
      <p:sp>
        <p:nvSpPr>
          <p:cNvPr id="3" name="Content Placeholder 2">
            <a:extLst>
              <a:ext uri="{FF2B5EF4-FFF2-40B4-BE49-F238E27FC236}">
                <a16:creationId xmlns:a16="http://schemas.microsoft.com/office/drawing/2014/main" id="{27EE5821-AA21-6A87-3312-EAA37BF16A19}"/>
              </a:ext>
            </a:extLst>
          </p:cNvPr>
          <p:cNvSpPr>
            <a:spLocks noGrp="1"/>
          </p:cNvSpPr>
          <p:nvPr>
            <p:ph idx="1"/>
          </p:nvPr>
        </p:nvSpPr>
        <p:spPr/>
        <p:txBody>
          <a:bodyPr/>
          <a:lstStyle/>
          <a:p>
            <a:pPr marL="36900" indent="0" algn="just">
              <a:buNone/>
            </a:pPr>
            <a:r>
              <a:rPr lang="en-US" dirty="0"/>
              <a:t>In the execution of this project, the following software was used:</a:t>
            </a:r>
          </a:p>
          <a:p>
            <a:pPr marL="36900" indent="0" algn="just">
              <a:buNone/>
            </a:pPr>
            <a:r>
              <a:rPr lang="en-US" dirty="0"/>
              <a:t>1. Oracle MySQL Workbench 8.0 v8.0.33</a:t>
            </a:r>
          </a:p>
          <a:p>
            <a:pPr marL="36900" indent="0" algn="just">
              <a:buNone/>
            </a:pPr>
            <a:r>
              <a:rPr lang="en-US" dirty="0">
                <a:sym typeface="Wingdings" panose="05000000000000000000" pitchFamily="2" charset="2"/>
              </a:rPr>
              <a:t> It was used to run SQL queries to create the database, perform operations on the tables within the database, and obtain desired outputs.</a:t>
            </a:r>
          </a:p>
          <a:p>
            <a:pPr marL="36900" indent="0" algn="just">
              <a:buNone/>
            </a:pPr>
            <a:r>
              <a:rPr lang="en-US" dirty="0">
                <a:sym typeface="Wingdings" panose="05000000000000000000" pitchFamily="2" charset="2"/>
              </a:rPr>
              <a:t>2. Microsoft Excel 2019 v2305</a:t>
            </a:r>
          </a:p>
          <a:p>
            <a:pPr marL="36900" indent="0" algn="just">
              <a:buNone/>
            </a:pPr>
            <a:r>
              <a:rPr lang="en-US" dirty="0">
                <a:sym typeface="Wingdings" panose="05000000000000000000" pitchFamily="2" charset="2"/>
              </a:rPr>
              <a:t> It was used to understand the data which was in CSV format, clean it, and prepare it to be loaded into SQL database.</a:t>
            </a:r>
            <a:endParaRPr lang="en-US" dirty="0"/>
          </a:p>
          <a:p>
            <a:pPr marL="36900" indent="0" algn="just">
              <a:buNone/>
            </a:pPr>
            <a:endParaRPr lang="en-IN" dirty="0"/>
          </a:p>
        </p:txBody>
      </p:sp>
    </p:spTree>
    <p:extLst>
      <p:ext uri="{BB962C8B-B14F-4D97-AF65-F5344CB8AC3E}">
        <p14:creationId xmlns:p14="http://schemas.microsoft.com/office/powerpoint/2010/main" val="199254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79F7A-419D-A771-2A1B-0422E0BD4836}"/>
              </a:ext>
            </a:extLst>
          </p:cNvPr>
          <p:cNvSpPr>
            <a:spLocks noGrp="1"/>
          </p:cNvSpPr>
          <p:nvPr>
            <p:ph type="title"/>
          </p:nvPr>
        </p:nvSpPr>
        <p:spPr/>
        <p:txBody>
          <a:bodyPr/>
          <a:lstStyle/>
          <a:p>
            <a:r>
              <a:rPr lang="en-US" dirty="0"/>
              <a:t>Insights</a:t>
            </a:r>
            <a:endParaRPr lang="en-IN" dirty="0"/>
          </a:p>
        </p:txBody>
      </p:sp>
      <p:sp>
        <p:nvSpPr>
          <p:cNvPr id="3" name="Content Placeholder 2">
            <a:extLst>
              <a:ext uri="{FF2B5EF4-FFF2-40B4-BE49-F238E27FC236}">
                <a16:creationId xmlns:a16="http://schemas.microsoft.com/office/drawing/2014/main" id="{651A18B4-9043-54D2-8EAF-9FB35346840A}"/>
              </a:ext>
            </a:extLst>
          </p:cNvPr>
          <p:cNvSpPr>
            <a:spLocks noGrp="1"/>
          </p:cNvSpPr>
          <p:nvPr>
            <p:ph idx="1"/>
          </p:nvPr>
        </p:nvSpPr>
        <p:spPr/>
        <p:txBody>
          <a:bodyPr/>
          <a:lstStyle/>
          <a:p>
            <a:pPr marL="36900" indent="0" algn="just">
              <a:buNone/>
            </a:pPr>
            <a:r>
              <a:rPr lang="en-US" dirty="0"/>
              <a:t>In the following slides, insights on these points are explained:</a:t>
            </a:r>
          </a:p>
          <a:p>
            <a:pPr marL="494100" indent="-457200" algn="just">
              <a:buAutoNum type="arabicPeriod"/>
            </a:pPr>
            <a:r>
              <a:rPr lang="en-US" dirty="0"/>
              <a:t>From a user-benefit perspective, insights from internal data on translation jobs are obtained. This will be regarded as Case 1 in the upcoming slides.</a:t>
            </a:r>
          </a:p>
          <a:p>
            <a:pPr marL="494100" indent="-457200" algn="just">
              <a:buAutoNum type="arabicPeriod"/>
            </a:pPr>
            <a:r>
              <a:rPr lang="en-US" dirty="0"/>
              <a:t>From a user perspective, insights on user engagement, user growth, weekly user retention, weekly device-wise user engagement, and user email engagement are obtained. This will be regarded as Case 2 in the upcoming slides.</a:t>
            </a:r>
            <a:endParaRPr lang="en-IN" dirty="0"/>
          </a:p>
        </p:txBody>
      </p:sp>
    </p:spTree>
    <p:extLst>
      <p:ext uri="{BB962C8B-B14F-4D97-AF65-F5344CB8AC3E}">
        <p14:creationId xmlns:p14="http://schemas.microsoft.com/office/powerpoint/2010/main" val="1080304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8A85-E42A-171F-CA03-BA7B5AB802B0}"/>
              </a:ext>
            </a:extLst>
          </p:cNvPr>
          <p:cNvSpPr>
            <a:spLocks noGrp="1"/>
          </p:cNvSpPr>
          <p:nvPr>
            <p:ph type="title"/>
          </p:nvPr>
        </p:nvSpPr>
        <p:spPr/>
        <p:txBody>
          <a:bodyPr/>
          <a:lstStyle/>
          <a:p>
            <a:r>
              <a:rPr lang="en-US" dirty="0"/>
              <a:t>Case 1</a:t>
            </a:r>
            <a:endParaRPr lang="en-IN" dirty="0"/>
          </a:p>
        </p:txBody>
      </p:sp>
      <p:sp>
        <p:nvSpPr>
          <p:cNvPr id="3" name="Content Placeholder 2">
            <a:extLst>
              <a:ext uri="{FF2B5EF4-FFF2-40B4-BE49-F238E27FC236}">
                <a16:creationId xmlns:a16="http://schemas.microsoft.com/office/drawing/2014/main" id="{E88E30C0-3380-4EE9-4BAB-0DC53D01C738}"/>
              </a:ext>
            </a:extLst>
          </p:cNvPr>
          <p:cNvSpPr>
            <a:spLocks noGrp="1"/>
          </p:cNvSpPr>
          <p:nvPr>
            <p:ph idx="1"/>
          </p:nvPr>
        </p:nvSpPr>
        <p:spPr/>
        <p:txBody>
          <a:bodyPr/>
          <a:lstStyle/>
          <a:p>
            <a:pPr marL="36900" indent="0" algn="just">
              <a:buNone/>
            </a:pPr>
            <a:r>
              <a:rPr lang="en-US" dirty="0"/>
              <a:t>This case makes use of data from the table shown below, which appears to deal with translation features provided on the organization’s website.</a:t>
            </a:r>
          </a:p>
          <a:p>
            <a:pPr marL="36900" indent="0" algn="just">
              <a:buNone/>
            </a:pPr>
            <a:endParaRPr lang="en-IN" dirty="0"/>
          </a:p>
        </p:txBody>
      </p:sp>
      <p:pic>
        <p:nvPicPr>
          <p:cNvPr id="5" name="Picture 4">
            <a:extLst>
              <a:ext uri="{FF2B5EF4-FFF2-40B4-BE49-F238E27FC236}">
                <a16:creationId xmlns:a16="http://schemas.microsoft.com/office/drawing/2014/main" id="{A8DBBCA0-BDBB-EAF6-93D2-038018242694}"/>
              </a:ext>
            </a:extLst>
          </p:cNvPr>
          <p:cNvPicPr>
            <a:picLocks noChangeAspect="1"/>
          </p:cNvPicPr>
          <p:nvPr/>
        </p:nvPicPr>
        <p:blipFill>
          <a:blip r:embed="rId2"/>
          <a:stretch>
            <a:fillRect/>
          </a:stretch>
        </p:blipFill>
        <p:spPr>
          <a:xfrm>
            <a:off x="3075351" y="3142326"/>
            <a:ext cx="6041297" cy="2397340"/>
          </a:xfrm>
          <a:prstGeom prst="rect">
            <a:avLst/>
          </a:prstGeom>
        </p:spPr>
      </p:pic>
    </p:spTree>
    <p:extLst>
      <p:ext uri="{BB962C8B-B14F-4D97-AF65-F5344CB8AC3E}">
        <p14:creationId xmlns:p14="http://schemas.microsoft.com/office/powerpoint/2010/main" val="3299091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1785-82D7-FFFE-4F1E-ECA64BD730A7}"/>
              </a:ext>
            </a:extLst>
          </p:cNvPr>
          <p:cNvSpPr>
            <a:spLocks noGrp="1"/>
          </p:cNvSpPr>
          <p:nvPr>
            <p:ph type="title"/>
          </p:nvPr>
        </p:nvSpPr>
        <p:spPr/>
        <p:txBody>
          <a:bodyPr>
            <a:normAutofit fontScale="90000"/>
          </a:bodyPr>
          <a:lstStyle/>
          <a:p>
            <a:r>
              <a:rPr lang="en-US" dirty="0"/>
              <a:t>Case 1: Number of jobs reviewed over time</a:t>
            </a:r>
            <a:endParaRPr lang="en-IN" dirty="0"/>
          </a:p>
        </p:txBody>
      </p:sp>
      <p:sp>
        <p:nvSpPr>
          <p:cNvPr id="3" name="Text Placeholder 2">
            <a:extLst>
              <a:ext uri="{FF2B5EF4-FFF2-40B4-BE49-F238E27FC236}">
                <a16:creationId xmlns:a16="http://schemas.microsoft.com/office/drawing/2014/main" id="{40B001F3-4383-9714-723E-FC7A2E36EC80}"/>
              </a:ext>
            </a:extLst>
          </p:cNvPr>
          <p:cNvSpPr>
            <a:spLocks noGrp="1"/>
          </p:cNvSpPr>
          <p:nvPr>
            <p:ph type="body" idx="1"/>
          </p:nvPr>
        </p:nvSpPr>
        <p:spPr/>
        <p:txBody>
          <a:bodyPr/>
          <a:lstStyle/>
          <a:p>
            <a:r>
              <a:rPr lang="en-US" dirty="0"/>
              <a:t>SQL QUERY</a:t>
            </a:r>
            <a:endParaRPr lang="en-IN" dirty="0"/>
          </a:p>
        </p:txBody>
      </p:sp>
      <p:pic>
        <p:nvPicPr>
          <p:cNvPr id="8" name="Content Placeholder 7">
            <a:extLst>
              <a:ext uri="{FF2B5EF4-FFF2-40B4-BE49-F238E27FC236}">
                <a16:creationId xmlns:a16="http://schemas.microsoft.com/office/drawing/2014/main" id="{D46DF722-E1F7-8BFA-9DD1-0190C1B69E10}"/>
              </a:ext>
            </a:extLst>
          </p:cNvPr>
          <p:cNvPicPr>
            <a:picLocks noGrp="1" noChangeAspect="1"/>
          </p:cNvPicPr>
          <p:nvPr>
            <p:ph sz="half" idx="2"/>
          </p:nvPr>
        </p:nvPicPr>
        <p:blipFill>
          <a:blip r:embed="rId2"/>
          <a:stretch>
            <a:fillRect/>
          </a:stretch>
        </p:blipFill>
        <p:spPr>
          <a:xfrm>
            <a:off x="913795" y="3429000"/>
            <a:ext cx="5007611" cy="1182385"/>
          </a:xfrm>
        </p:spPr>
      </p:pic>
      <p:sp>
        <p:nvSpPr>
          <p:cNvPr id="5" name="Text Placeholder 4">
            <a:extLst>
              <a:ext uri="{FF2B5EF4-FFF2-40B4-BE49-F238E27FC236}">
                <a16:creationId xmlns:a16="http://schemas.microsoft.com/office/drawing/2014/main" id="{A83D6385-FFC8-9270-FEAF-A265F3A9F4CB}"/>
              </a:ext>
            </a:extLst>
          </p:cNvPr>
          <p:cNvSpPr>
            <a:spLocks noGrp="1"/>
          </p:cNvSpPr>
          <p:nvPr>
            <p:ph type="body" sz="quarter" idx="3"/>
          </p:nvPr>
        </p:nvSpPr>
        <p:spPr/>
        <p:txBody>
          <a:bodyPr/>
          <a:lstStyle/>
          <a:p>
            <a:r>
              <a:rPr lang="en-US" dirty="0"/>
              <a:t>RESULTS</a:t>
            </a:r>
            <a:endParaRPr lang="en-IN" dirty="0"/>
          </a:p>
        </p:txBody>
      </p:sp>
      <p:pic>
        <p:nvPicPr>
          <p:cNvPr id="10" name="Content Placeholder 9">
            <a:extLst>
              <a:ext uri="{FF2B5EF4-FFF2-40B4-BE49-F238E27FC236}">
                <a16:creationId xmlns:a16="http://schemas.microsoft.com/office/drawing/2014/main" id="{39DA3447-D50C-EA75-0429-E80987EC4087}"/>
              </a:ext>
            </a:extLst>
          </p:cNvPr>
          <p:cNvPicPr>
            <a:picLocks noGrp="1" noChangeAspect="1"/>
          </p:cNvPicPr>
          <p:nvPr>
            <p:ph sz="quarter" idx="4"/>
          </p:nvPr>
        </p:nvPicPr>
        <p:blipFill>
          <a:blip r:embed="rId3"/>
          <a:stretch>
            <a:fillRect/>
          </a:stretch>
        </p:blipFill>
        <p:spPr>
          <a:xfrm>
            <a:off x="6338674" y="3722452"/>
            <a:ext cx="4828566" cy="595480"/>
          </a:xfrm>
        </p:spPr>
      </p:pic>
      <p:sp>
        <p:nvSpPr>
          <p:cNvPr id="11" name="TextBox 10">
            <a:extLst>
              <a:ext uri="{FF2B5EF4-FFF2-40B4-BE49-F238E27FC236}">
                <a16:creationId xmlns:a16="http://schemas.microsoft.com/office/drawing/2014/main" id="{70CD7759-C3F3-3C49-729E-5393CD02E8A7}"/>
              </a:ext>
            </a:extLst>
          </p:cNvPr>
          <p:cNvSpPr txBox="1"/>
          <p:nvPr/>
        </p:nvSpPr>
        <p:spPr>
          <a:xfrm>
            <a:off x="913795" y="5786190"/>
            <a:ext cx="10353762" cy="646331"/>
          </a:xfrm>
          <a:prstGeom prst="rect">
            <a:avLst/>
          </a:prstGeom>
          <a:noFill/>
        </p:spPr>
        <p:txBody>
          <a:bodyPr wrap="square" rtlCol="0">
            <a:spAutoFit/>
          </a:bodyPr>
          <a:lstStyle/>
          <a:p>
            <a:pPr algn="ctr"/>
            <a:r>
              <a:rPr lang="en-US" dirty="0"/>
              <a:t>This shows that on average, </a:t>
            </a:r>
            <a:r>
              <a:rPr lang="en-US" b="1" dirty="0"/>
              <a:t>0.0111</a:t>
            </a:r>
            <a:r>
              <a:rPr lang="en-US" dirty="0"/>
              <a:t> jobs are reviewed per day. This average reduces to </a:t>
            </a:r>
            <a:r>
              <a:rPr lang="en-US" b="1" dirty="0"/>
              <a:t>0.0083</a:t>
            </a:r>
            <a:r>
              <a:rPr lang="en-US" dirty="0"/>
              <a:t> when we consider only the distinct jobs of the day.</a:t>
            </a:r>
            <a:endParaRPr lang="en-IN" dirty="0"/>
          </a:p>
        </p:txBody>
      </p:sp>
    </p:spTree>
    <p:extLst>
      <p:ext uri="{BB962C8B-B14F-4D97-AF65-F5344CB8AC3E}">
        <p14:creationId xmlns:p14="http://schemas.microsoft.com/office/powerpoint/2010/main" val="1350986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9DE8-12C0-13C6-89B5-8985215385DD}"/>
              </a:ext>
            </a:extLst>
          </p:cNvPr>
          <p:cNvSpPr>
            <a:spLocks noGrp="1"/>
          </p:cNvSpPr>
          <p:nvPr>
            <p:ph type="title"/>
          </p:nvPr>
        </p:nvSpPr>
        <p:spPr/>
        <p:txBody>
          <a:bodyPr>
            <a:normAutofit fontScale="90000"/>
          </a:bodyPr>
          <a:lstStyle/>
          <a:p>
            <a:r>
              <a:rPr lang="en-US" dirty="0"/>
              <a:t>Case 1: Throughput as a 7-day rolling average of all jobs performed</a:t>
            </a:r>
            <a:endParaRPr lang="en-IN" dirty="0"/>
          </a:p>
        </p:txBody>
      </p:sp>
      <p:sp>
        <p:nvSpPr>
          <p:cNvPr id="3" name="Text Placeholder 2">
            <a:extLst>
              <a:ext uri="{FF2B5EF4-FFF2-40B4-BE49-F238E27FC236}">
                <a16:creationId xmlns:a16="http://schemas.microsoft.com/office/drawing/2014/main" id="{2FE45304-8502-BD1D-7EE6-5C5807D15A61}"/>
              </a:ext>
            </a:extLst>
          </p:cNvPr>
          <p:cNvSpPr>
            <a:spLocks noGrp="1"/>
          </p:cNvSpPr>
          <p:nvPr>
            <p:ph type="body" idx="1"/>
          </p:nvPr>
        </p:nvSpPr>
        <p:spPr/>
        <p:txBody>
          <a:bodyPr/>
          <a:lstStyle/>
          <a:p>
            <a:r>
              <a:rPr lang="en-US" dirty="0"/>
              <a:t>SQL QUERY</a:t>
            </a:r>
            <a:endParaRPr lang="en-IN" dirty="0"/>
          </a:p>
        </p:txBody>
      </p:sp>
      <p:pic>
        <p:nvPicPr>
          <p:cNvPr id="8" name="Content Placeholder 7">
            <a:extLst>
              <a:ext uri="{FF2B5EF4-FFF2-40B4-BE49-F238E27FC236}">
                <a16:creationId xmlns:a16="http://schemas.microsoft.com/office/drawing/2014/main" id="{C97E3ADB-45F5-00F3-87B4-00C33D85F1A3}"/>
              </a:ext>
            </a:extLst>
          </p:cNvPr>
          <p:cNvPicPr>
            <a:picLocks noGrp="1" noChangeAspect="1"/>
          </p:cNvPicPr>
          <p:nvPr>
            <p:ph sz="half" idx="2"/>
          </p:nvPr>
        </p:nvPicPr>
        <p:blipFill>
          <a:blip r:embed="rId2"/>
          <a:stretch>
            <a:fillRect/>
          </a:stretch>
        </p:blipFill>
        <p:spPr>
          <a:xfrm>
            <a:off x="913795" y="2784183"/>
            <a:ext cx="5007611" cy="2922886"/>
          </a:xfrm>
        </p:spPr>
      </p:pic>
      <p:sp>
        <p:nvSpPr>
          <p:cNvPr id="5" name="Text Placeholder 4">
            <a:extLst>
              <a:ext uri="{FF2B5EF4-FFF2-40B4-BE49-F238E27FC236}">
                <a16:creationId xmlns:a16="http://schemas.microsoft.com/office/drawing/2014/main" id="{F82F4A91-8F0C-937C-FD99-2C635032C674}"/>
              </a:ext>
            </a:extLst>
          </p:cNvPr>
          <p:cNvSpPr>
            <a:spLocks noGrp="1"/>
          </p:cNvSpPr>
          <p:nvPr>
            <p:ph type="body" sz="quarter" idx="3"/>
          </p:nvPr>
        </p:nvSpPr>
        <p:spPr/>
        <p:txBody>
          <a:bodyPr/>
          <a:lstStyle/>
          <a:p>
            <a:r>
              <a:rPr lang="en-US" dirty="0"/>
              <a:t>RESULTS</a:t>
            </a:r>
            <a:endParaRPr lang="en-IN" dirty="0"/>
          </a:p>
        </p:txBody>
      </p:sp>
      <p:pic>
        <p:nvPicPr>
          <p:cNvPr id="10" name="Content Placeholder 9">
            <a:extLst>
              <a:ext uri="{FF2B5EF4-FFF2-40B4-BE49-F238E27FC236}">
                <a16:creationId xmlns:a16="http://schemas.microsoft.com/office/drawing/2014/main" id="{24503C86-439F-546A-D02B-21F71E042847}"/>
              </a:ext>
            </a:extLst>
          </p:cNvPr>
          <p:cNvPicPr>
            <a:picLocks noGrp="1" noChangeAspect="1"/>
          </p:cNvPicPr>
          <p:nvPr>
            <p:ph sz="quarter" idx="4"/>
          </p:nvPr>
        </p:nvPicPr>
        <p:blipFill>
          <a:blip r:embed="rId3"/>
          <a:stretch>
            <a:fillRect/>
          </a:stretch>
        </p:blipFill>
        <p:spPr>
          <a:xfrm>
            <a:off x="6270596" y="3431219"/>
            <a:ext cx="4910159" cy="1633252"/>
          </a:xfrm>
        </p:spPr>
      </p:pic>
      <p:sp>
        <p:nvSpPr>
          <p:cNvPr id="11" name="TextBox 10">
            <a:extLst>
              <a:ext uri="{FF2B5EF4-FFF2-40B4-BE49-F238E27FC236}">
                <a16:creationId xmlns:a16="http://schemas.microsoft.com/office/drawing/2014/main" id="{ACB928E6-8AAC-CD1D-8D17-F8CAF77DBD42}"/>
              </a:ext>
            </a:extLst>
          </p:cNvPr>
          <p:cNvSpPr txBox="1"/>
          <p:nvPr/>
        </p:nvSpPr>
        <p:spPr>
          <a:xfrm>
            <a:off x="913795" y="5786735"/>
            <a:ext cx="10353762" cy="923330"/>
          </a:xfrm>
          <a:prstGeom prst="rect">
            <a:avLst/>
          </a:prstGeom>
          <a:noFill/>
        </p:spPr>
        <p:txBody>
          <a:bodyPr wrap="square" rtlCol="0">
            <a:spAutoFit/>
          </a:bodyPr>
          <a:lstStyle/>
          <a:p>
            <a:pPr algn="ctr"/>
            <a:r>
              <a:rPr lang="en-US" dirty="0"/>
              <a:t>This shows that the throughput varies every day with the maximum being </a:t>
            </a:r>
            <a:r>
              <a:rPr lang="en-US" b="1" dirty="0"/>
              <a:t>0.3</a:t>
            </a:r>
            <a:r>
              <a:rPr lang="en-US" dirty="0"/>
              <a:t> and the minimum being </a:t>
            </a:r>
            <a:r>
              <a:rPr lang="en-US" b="1" dirty="0"/>
              <a:t>0.0222</a:t>
            </a:r>
            <a:r>
              <a:rPr lang="en-US" dirty="0"/>
              <a:t>. To come to this conclusion, we chose a 7-day rolling average instead of a daily metric as it provides finer details for the 6 days in question.</a:t>
            </a:r>
            <a:endParaRPr lang="en-IN" dirty="0"/>
          </a:p>
        </p:txBody>
      </p:sp>
    </p:spTree>
    <p:extLst>
      <p:ext uri="{BB962C8B-B14F-4D97-AF65-F5344CB8AC3E}">
        <p14:creationId xmlns:p14="http://schemas.microsoft.com/office/powerpoint/2010/main" val="361703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6189-4D76-50C2-CF37-FE5E5CBF0079}"/>
              </a:ext>
            </a:extLst>
          </p:cNvPr>
          <p:cNvSpPr>
            <a:spLocks noGrp="1"/>
          </p:cNvSpPr>
          <p:nvPr>
            <p:ph type="title"/>
          </p:nvPr>
        </p:nvSpPr>
        <p:spPr/>
        <p:txBody>
          <a:bodyPr>
            <a:normAutofit fontScale="90000"/>
          </a:bodyPr>
          <a:lstStyle/>
          <a:p>
            <a:r>
              <a:rPr lang="en-US" dirty="0"/>
              <a:t>Case 1: Percentage share of each language</a:t>
            </a:r>
            <a:endParaRPr lang="en-IN" dirty="0"/>
          </a:p>
        </p:txBody>
      </p:sp>
      <p:sp>
        <p:nvSpPr>
          <p:cNvPr id="3" name="Text Placeholder 2">
            <a:extLst>
              <a:ext uri="{FF2B5EF4-FFF2-40B4-BE49-F238E27FC236}">
                <a16:creationId xmlns:a16="http://schemas.microsoft.com/office/drawing/2014/main" id="{1428C8D9-9D9A-207D-E409-D049502A5C24}"/>
              </a:ext>
            </a:extLst>
          </p:cNvPr>
          <p:cNvSpPr>
            <a:spLocks noGrp="1"/>
          </p:cNvSpPr>
          <p:nvPr>
            <p:ph type="body" idx="1"/>
          </p:nvPr>
        </p:nvSpPr>
        <p:spPr/>
        <p:txBody>
          <a:bodyPr/>
          <a:lstStyle/>
          <a:p>
            <a:r>
              <a:rPr lang="en-US" dirty="0"/>
              <a:t>SQL QUERY</a:t>
            </a:r>
            <a:endParaRPr lang="en-IN" dirty="0"/>
          </a:p>
        </p:txBody>
      </p:sp>
      <p:pic>
        <p:nvPicPr>
          <p:cNvPr id="8" name="Content Placeholder 7">
            <a:extLst>
              <a:ext uri="{FF2B5EF4-FFF2-40B4-BE49-F238E27FC236}">
                <a16:creationId xmlns:a16="http://schemas.microsoft.com/office/drawing/2014/main" id="{85790300-3501-08C6-7948-3CAB05CC1ACD}"/>
              </a:ext>
            </a:extLst>
          </p:cNvPr>
          <p:cNvPicPr>
            <a:picLocks noGrp="1" noChangeAspect="1"/>
          </p:cNvPicPr>
          <p:nvPr>
            <p:ph sz="half" idx="2"/>
          </p:nvPr>
        </p:nvPicPr>
        <p:blipFill>
          <a:blip r:embed="rId2"/>
          <a:stretch>
            <a:fillRect/>
          </a:stretch>
        </p:blipFill>
        <p:spPr>
          <a:xfrm>
            <a:off x="913795" y="3468641"/>
            <a:ext cx="5010291" cy="1510455"/>
          </a:xfrm>
        </p:spPr>
      </p:pic>
      <p:sp>
        <p:nvSpPr>
          <p:cNvPr id="5" name="Text Placeholder 4">
            <a:extLst>
              <a:ext uri="{FF2B5EF4-FFF2-40B4-BE49-F238E27FC236}">
                <a16:creationId xmlns:a16="http://schemas.microsoft.com/office/drawing/2014/main" id="{2AB28021-0A3B-E32F-2754-3BB2348BB4B8}"/>
              </a:ext>
            </a:extLst>
          </p:cNvPr>
          <p:cNvSpPr>
            <a:spLocks noGrp="1"/>
          </p:cNvSpPr>
          <p:nvPr>
            <p:ph type="body" sz="quarter" idx="3"/>
          </p:nvPr>
        </p:nvSpPr>
        <p:spPr/>
        <p:txBody>
          <a:bodyPr/>
          <a:lstStyle/>
          <a:p>
            <a:r>
              <a:rPr lang="en-US" dirty="0"/>
              <a:t>RESULTS</a:t>
            </a:r>
            <a:endParaRPr lang="en-IN" dirty="0"/>
          </a:p>
        </p:txBody>
      </p:sp>
      <p:pic>
        <p:nvPicPr>
          <p:cNvPr id="10" name="Content Placeholder 9">
            <a:extLst>
              <a:ext uri="{FF2B5EF4-FFF2-40B4-BE49-F238E27FC236}">
                <a16:creationId xmlns:a16="http://schemas.microsoft.com/office/drawing/2014/main" id="{26A3F4DA-FDA9-ADF0-5775-E842BE059F29}"/>
              </a:ext>
            </a:extLst>
          </p:cNvPr>
          <p:cNvPicPr>
            <a:picLocks noGrp="1" noChangeAspect="1"/>
          </p:cNvPicPr>
          <p:nvPr>
            <p:ph sz="quarter" idx="4"/>
          </p:nvPr>
        </p:nvPicPr>
        <p:blipFill>
          <a:blip r:embed="rId3"/>
          <a:stretch>
            <a:fillRect/>
          </a:stretch>
        </p:blipFill>
        <p:spPr>
          <a:xfrm>
            <a:off x="6881294" y="3485680"/>
            <a:ext cx="3743325" cy="1476375"/>
          </a:xfrm>
        </p:spPr>
      </p:pic>
      <p:sp>
        <p:nvSpPr>
          <p:cNvPr id="11" name="TextBox 10">
            <a:extLst>
              <a:ext uri="{FF2B5EF4-FFF2-40B4-BE49-F238E27FC236}">
                <a16:creationId xmlns:a16="http://schemas.microsoft.com/office/drawing/2014/main" id="{87D18A79-107A-97A8-AB79-D675264B3EDC}"/>
              </a:ext>
            </a:extLst>
          </p:cNvPr>
          <p:cNvSpPr txBox="1"/>
          <p:nvPr/>
        </p:nvSpPr>
        <p:spPr>
          <a:xfrm>
            <a:off x="976199" y="5814874"/>
            <a:ext cx="10228953" cy="646331"/>
          </a:xfrm>
          <a:prstGeom prst="rect">
            <a:avLst/>
          </a:prstGeom>
          <a:noFill/>
        </p:spPr>
        <p:txBody>
          <a:bodyPr wrap="square" rtlCol="0">
            <a:spAutoFit/>
          </a:bodyPr>
          <a:lstStyle/>
          <a:p>
            <a:pPr algn="ctr"/>
            <a:r>
              <a:rPr lang="en-US" dirty="0"/>
              <a:t>This shows that </a:t>
            </a:r>
            <a:r>
              <a:rPr lang="en-US" b="1" dirty="0"/>
              <a:t>Persian</a:t>
            </a:r>
            <a:r>
              <a:rPr lang="en-US" dirty="0"/>
              <a:t> occupies the major share of activities @ </a:t>
            </a:r>
            <a:r>
              <a:rPr lang="en-US" b="1" dirty="0"/>
              <a:t>37.5%</a:t>
            </a:r>
            <a:r>
              <a:rPr lang="en-US" dirty="0"/>
              <a:t>. The remaining languages (</a:t>
            </a:r>
            <a:r>
              <a:rPr lang="en-US" b="1" dirty="0"/>
              <a:t>Arabic</a:t>
            </a:r>
            <a:r>
              <a:rPr lang="en-US" dirty="0"/>
              <a:t>, </a:t>
            </a:r>
            <a:r>
              <a:rPr lang="en-US" b="1" dirty="0"/>
              <a:t>English</a:t>
            </a:r>
            <a:r>
              <a:rPr lang="en-US" dirty="0"/>
              <a:t>, </a:t>
            </a:r>
            <a:r>
              <a:rPr lang="en-US" b="1" dirty="0"/>
              <a:t>French</a:t>
            </a:r>
            <a:r>
              <a:rPr lang="en-US" dirty="0"/>
              <a:t>, </a:t>
            </a:r>
            <a:r>
              <a:rPr lang="en-US" b="1" dirty="0"/>
              <a:t>Hindi</a:t>
            </a:r>
            <a:r>
              <a:rPr lang="en-US" dirty="0"/>
              <a:t>, and </a:t>
            </a:r>
            <a:r>
              <a:rPr lang="en-US" b="1" dirty="0"/>
              <a:t>Italian</a:t>
            </a:r>
            <a:r>
              <a:rPr lang="en-US" dirty="0"/>
              <a:t>) share the remainder at </a:t>
            </a:r>
            <a:r>
              <a:rPr lang="en-US" b="1" dirty="0"/>
              <a:t>12.5%</a:t>
            </a:r>
            <a:r>
              <a:rPr lang="en-US" dirty="0"/>
              <a:t> each.</a:t>
            </a:r>
            <a:endParaRPr lang="en-IN" dirty="0"/>
          </a:p>
        </p:txBody>
      </p:sp>
    </p:spTree>
    <p:extLst>
      <p:ext uri="{BB962C8B-B14F-4D97-AF65-F5344CB8AC3E}">
        <p14:creationId xmlns:p14="http://schemas.microsoft.com/office/powerpoint/2010/main" val="30769648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openxmlformats.org/package/2006/metadata/core-properties"/>
    <ds:schemaRef ds:uri="http://www.w3.org/XML/1998/namespace"/>
    <ds:schemaRef ds:uri="71af3243-3dd4-4a8d-8c0d-dd76da1f02a5"/>
    <ds:schemaRef ds:uri="http://purl.org/dc/dcmitype/"/>
    <ds:schemaRef ds:uri="16c05727-aa75-4e4a-9b5f-8a80a1165891"/>
    <ds:schemaRef ds:uri="http://schemas.microsoft.com/office/infopath/2007/PartnerControls"/>
    <ds:schemaRef ds:uri="http://schemas.microsoft.com/office/2006/documentManagement/types"/>
    <ds:schemaRef ds:uri="http://purl.org/dc/terms/"/>
    <ds:schemaRef ds:uri="http://purl.org/dc/elements/1.1/"/>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{BBC1F506-9F28-4142-AC92-80F6945926DF}tf11665031_win32</Template>
  <TotalTime>506</TotalTime>
  <Words>1112</Words>
  <Application>Microsoft Office PowerPoint</Application>
  <PresentationFormat>Widescreen</PresentationFormat>
  <Paragraphs>109</Paragraphs>
  <Slides>22</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7" baseType="lpstr">
      <vt:lpstr>Arial Nova</vt:lpstr>
      <vt:lpstr>Arial Nova Light</vt:lpstr>
      <vt:lpstr>Wingdings 2</vt:lpstr>
      <vt:lpstr>SlateVTI</vt:lpstr>
      <vt:lpstr>Microsoft Excel Macro-Enabled Worksheet</vt:lpstr>
      <vt:lpstr>Operation Analytics and Investigating Metric Spike  trainity Project #3</vt:lpstr>
      <vt:lpstr>Project Description</vt:lpstr>
      <vt:lpstr>Approach</vt:lpstr>
      <vt:lpstr>Tech-stack used</vt:lpstr>
      <vt:lpstr>Insights</vt:lpstr>
      <vt:lpstr>Case 1</vt:lpstr>
      <vt:lpstr>Case 1: Number of jobs reviewed over time</vt:lpstr>
      <vt:lpstr>Case 1: Throughput as a 7-day rolling average of all jobs performed</vt:lpstr>
      <vt:lpstr>Case 1: Percentage share of each language</vt:lpstr>
      <vt:lpstr>Case 1: Identifying duplicate rows, if any</vt:lpstr>
      <vt:lpstr>Case 2: ER Diagram</vt:lpstr>
      <vt:lpstr>Case 2: Weekly User Engagement</vt:lpstr>
      <vt:lpstr>Case 2: Weekly User Engagement (Cont.)</vt:lpstr>
      <vt:lpstr>Case 2: Weekly User Growth</vt:lpstr>
      <vt:lpstr>Case 2: Weekly User Growth (Cont.)</vt:lpstr>
      <vt:lpstr>Case 2: Weekly User Retention</vt:lpstr>
      <vt:lpstr>Case 2: Weekly User Retention (Cont.)</vt:lpstr>
      <vt:lpstr>Case 2: Weekly Device-wise User Engagement</vt:lpstr>
      <vt:lpstr>Case 2: Weekly Device-wise User Engagement (cont.)</vt:lpstr>
      <vt:lpstr>Case 2: User Email Engagement</vt:lpstr>
      <vt:lpstr>Case 2: User Email Engagement (Cont.)</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Analytics and Investigating Metric Spike  trainity Project #3</dc:title>
  <dc:creator>Anurag Changmai</dc:creator>
  <cp:lastModifiedBy>Anurag Changmai</cp:lastModifiedBy>
  <cp:revision>2</cp:revision>
  <dcterms:created xsi:type="dcterms:W3CDTF">2023-06-26T03:54:32Z</dcterms:created>
  <dcterms:modified xsi:type="dcterms:W3CDTF">2023-06-27T11:15:23Z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